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03" r:id="rId5"/>
    <p:sldId id="322" r:id="rId6"/>
    <p:sldId id="268" r:id="rId7"/>
    <p:sldId id="306" r:id="rId8"/>
    <p:sldId id="307" r:id="rId9"/>
    <p:sldId id="308" r:id="rId10"/>
    <p:sldId id="344" r:id="rId11"/>
    <p:sldId id="345"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289" r:id="rId26"/>
    <p:sldId id="283" r:id="rId27"/>
    <p:sldId id="286" r:id="rId28"/>
    <p:sldId id="26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B300"/>
    <a:srgbClr val="99813A"/>
    <a:srgbClr val="C89600"/>
    <a:srgbClr val="EACE88"/>
    <a:srgbClr val="FFCA69"/>
    <a:srgbClr val="FFDDAD"/>
    <a:srgbClr val="FFD86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70.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88204EB-1E5D-403F-AC33-7223EFECC4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301BC-401B-4D0C-AA62-0ED292C0992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204EB-1E5D-403F-AC33-7223EFECC47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301BC-401B-4D0C-AA62-0ED292C0992A}" type="slidenum">
              <a:rPr lang="zh-CN" altLang="en-US" smtClean="0"/>
            </a:fld>
            <a:endParaRPr lang="zh-CN" altLang="en-US"/>
          </a:p>
        </p:txBody>
      </p:sp>
      <p:pic>
        <p:nvPicPr>
          <p:cNvPr id="8" name="图片 8" descr="16ac4b97435599490e13c0069bb1a12"/>
          <p:cNvPicPr>
            <a:picLocks noChangeAspect="1"/>
          </p:cNvPicPr>
          <p:nvPr userDrawn="1"/>
        </p:nvPicPr>
        <p:blipFill>
          <a:blip r:embed="rId12"/>
          <a:stretch>
            <a:fillRect/>
          </a:stretch>
        </p:blipFill>
        <p:spPr>
          <a:xfrm>
            <a:off x="9534208" y="11748"/>
            <a:ext cx="2647315" cy="1476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17.jpeg"/><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5" Type="http://schemas.openxmlformats.org/officeDocument/2006/relationships/slideLayout" Target="../slideLayouts/slideLayout2.xml"/><Relationship Id="rId14" Type="http://schemas.openxmlformats.org/officeDocument/2006/relationships/tags" Target="../tags/tag65.xml"/><Relationship Id="rId13" Type="http://schemas.openxmlformats.org/officeDocument/2006/relationships/image" Target="../media/image18.jpeg"/><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jpe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image" Target="../media/image31.jpeg"/><Relationship Id="rId7" Type="http://schemas.openxmlformats.org/officeDocument/2006/relationships/image" Target="../media/image30.jpeg"/><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0"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2" Type="http://schemas.openxmlformats.org/officeDocument/2006/relationships/slideLayout" Target="../slideLayouts/slideLayout1.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6.jpe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media/image5.jpeg"/><Relationship Id="rId3" Type="http://schemas.openxmlformats.org/officeDocument/2006/relationships/tags" Target="../tags/tag29.xml"/><Relationship Id="rId2" Type="http://schemas.openxmlformats.org/officeDocument/2006/relationships/tags" Target="../tags/tag28.xml"/><Relationship Id="rId16" Type="http://schemas.openxmlformats.org/officeDocument/2006/relationships/slideLayout" Target="../slideLayouts/slideLayout2.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7.jpeg"/><Relationship Id="rId10" Type="http://schemas.openxmlformats.org/officeDocument/2006/relationships/tags" Target="../tags/tag3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43.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6" Type="http://schemas.openxmlformats.org/officeDocument/2006/relationships/slideLayout" Target="../slideLayouts/slideLayout2.xml"/><Relationship Id="rId15" Type="http://schemas.openxmlformats.org/officeDocument/2006/relationships/image" Target="../media/image13.png"/><Relationship Id="rId14" Type="http://schemas.openxmlformats.org/officeDocument/2006/relationships/tags" Target="../tags/tag46.xml"/><Relationship Id="rId13" Type="http://schemas.openxmlformats.org/officeDocument/2006/relationships/image" Target="../media/image12.png"/><Relationship Id="rId12" Type="http://schemas.openxmlformats.org/officeDocument/2006/relationships/tags" Target="../tags/tag45.xml"/><Relationship Id="rId11" Type="http://schemas.openxmlformats.org/officeDocument/2006/relationships/image" Target="../media/image11.png"/><Relationship Id="rId10" Type="http://schemas.openxmlformats.org/officeDocument/2006/relationships/tags" Target="../tags/tag44.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52.xml"/><Relationship Id="rId7" Type="http://schemas.openxmlformats.org/officeDocument/2006/relationships/image" Target="../media/image14.png"/><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2" Type="http://schemas.openxmlformats.org/officeDocument/2006/relationships/slideLayout" Target="../slideLayouts/slideLayout2.xml"/><Relationship Id="rId11" Type="http://schemas.openxmlformats.org/officeDocument/2006/relationships/image" Target="../media/image16.png"/><Relationship Id="rId10" Type="http://schemas.openxmlformats.org/officeDocument/2006/relationships/tags" Target="../tags/tag5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形状 12"/>
          <p:cNvSpPr/>
          <p:nvPr/>
        </p:nvSpPr>
        <p:spPr>
          <a:xfrm flipH="1" flipV="1">
            <a:off x="9161986" y="3948237"/>
            <a:ext cx="2826883" cy="2702472"/>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65" name="组合 64"/>
          <p:cNvGrpSpPr/>
          <p:nvPr/>
        </p:nvGrpSpPr>
        <p:grpSpPr>
          <a:xfrm>
            <a:off x="2426677" y="4961140"/>
            <a:ext cx="9765323" cy="1896860"/>
            <a:chOff x="2426677" y="4961140"/>
            <a:chExt cx="9765323" cy="1896860"/>
          </a:xfrm>
        </p:grpSpPr>
        <p:cxnSp>
          <p:nvCxnSpPr>
            <p:cNvPr id="48" name="直接连接符 47"/>
            <p:cNvCxnSpPr/>
            <p:nvPr/>
          </p:nvCxnSpPr>
          <p:spPr>
            <a:xfrm flipV="1">
              <a:off x="2426677" y="4961140"/>
              <a:ext cx="9765323" cy="1896860"/>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140366" y="5283285"/>
              <a:ext cx="8051634" cy="1563985"/>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sp>
        <p:nvSpPr>
          <p:cNvPr id="12" name="任意多边形: 形状 11"/>
          <p:cNvSpPr/>
          <p:nvPr/>
        </p:nvSpPr>
        <p:spPr>
          <a:xfrm flipH="1" flipV="1">
            <a:off x="9376045" y="4165602"/>
            <a:ext cx="2826883" cy="2702472"/>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9" name="任意多边形: 形状 8"/>
          <p:cNvSpPr/>
          <p:nvPr/>
        </p:nvSpPr>
        <p:spPr>
          <a:xfrm>
            <a:off x="-8792" y="-8792"/>
            <a:ext cx="7192107" cy="6875584"/>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5" name="组合 4"/>
          <p:cNvGrpSpPr/>
          <p:nvPr/>
        </p:nvGrpSpPr>
        <p:grpSpPr>
          <a:xfrm rot="9102295">
            <a:off x="-188746" y="-70911"/>
            <a:ext cx="1975916" cy="1451753"/>
            <a:chOff x="622382" y="355604"/>
            <a:chExt cx="1975916" cy="1451753"/>
          </a:xfrm>
          <a:solidFill>
            <a:srgbClr val="FFC000"/>
          </a:solidFill>
        </p:grpSpPr>
        <p:sp>
          <p:nvSpPr>
            <p:cNvPr id="3" name="矩形 2"/>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4" name="矩形 3"/>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2" name="矩形 1"/>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sp>
        <p:nvSpPr>
          <p:cNvPr id="18" name="文本框 17"/>
          <p:cNvSpPr txBox="1"/>
          <p:nvPr/>
        </p:nvSpPr>
        <p:spPr>
          <a:xfrm>
            <a:off x="3973830" y="2914015"/>
            <a:ext cx="7588885" cy="922020"/>
          </a:xfrm>
          <a:prstGeom prst="rect">
            <a:avLst/>
          </a:prstGeom>
          <a:noFill/>
        </p:spPr>
        <p:txBody>
          <a:bodyPr wrap="square" rtlCol="0">
            <a:spAutoFit/>
          </a:bodyPr>
          <a:lstStyle/>
          <a:p>
            <a:r>
              <a:rPr lang="zh-CN" altLang="zh-CN" sz="5400" b="1" dirty="0">
                <a:latin typeface="仿宋" panose="02010609060101010101" charset="-122"/>
                <a:ea typeface="仿宋" panose="02010609060101010101" charset="-122"/>
              </a:rPr>
              <a:t>智能食品新鲜度检测器</a:t>
            </a:r>
            <a:endParaRPr lang="zh-CN" altLang="zh-CN" sz="5400" b="1" dirty="0">
              <a:latin typeface="仿宋" panose="02010609060101010101" charset="-122"/>
              <a:ea typeface="仿宋" panose="02010609060101010101" charset="-122"/>
            </a:endParaRPr>
          </a:p>
        </p:txBody>
      </p:sp>
      <p:pic>
        <p:nvPicPr>
          <p:cNvPr id="68" name="轻快的钢琴-纯钢琴版2">
            <a:hlinkClick r:id="" action="ppaction://media"/>
          </p:cNvPr>
          <p:cNvPicPr>
            <a:picLocks noChangeAspect="1"/>
          </p:cNvPicPr>
          <p:nvPr>
            <a:audioFile r:link="rId1"/>
            <p:extLst>
              <p:ext uri="{DAA4B4D4-6D71-4841-9C94-3DE7FCFB9230}">
                <p14:media xmlns:p14="http://schemas.microsoft.com/office/powerpoint/2010/main" r:embed="rId2">
                  <p14:fade in="5000.000000" out="5000.000000"/>
                </p14:media>
              </p:ext>
            </p:extLst>
          </p:nvPr>
        </p:nvPicPr>
        <p:blipFill>
          <a:blip r:embed="rId3"/>
          <a:stretch>
            <a:fillRect/>
          </a:stretch>
        </p:blipFill>
        <p:spPr>
          <a:xfrm>
            <a:off x="-851021" y="1276885"/>
            <a:ext cx="487363" cy="487363"/>
          </a:xfrm>
          <a:prstGeom prst="rect">
            <a:avLst/>
          </a:prstGeom>
        </p:spPr>
      </p:pic>
      <p:grpSp>
        <p:nvGrpSpPr>
          <p:cNvPr id="8" name="组合 7"/>
          <p:cNvGrpSpPr/>
          <p:nvPr/>
        </p:nvGrpSpPr>
        <p:grpSpPr>
          <a:xfrm>
            <a:off x="828675" y="2717165"/>
            <a:ext cx="2706370" cy="2566035"/>
            <a:chOff x="200138" y="1661177"/>
            <a:chExt cx="4531929" cy="3386949"/>
          </a:xfrm>
        </p:grpSpPr>
        <p:sp>
          <p:nvSpPr>
            <p:cNvPr id="40" name="泪滴形 39"/>
            <p:cNvSpPr/>
            <p:nvPr/>
          </p:nvSpPr>
          <p:spPr>
            <a:xfrm rot="2113658">
              <a:off x="200138" y="1759761"/>
              <a:ext cx="2453053" cy="2453053"/>
            </a:xfrm>
            <a:prstGeom prst="teardrop">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5748" t="5576" r="51896" b="68124"/>
            <a:stretch>
              <a:fillRect/>
            </a:stretch>
          </p:blipFill>
          <p:spPr>
            <a:xfrm>
              <a:off x="651974" y="1661177"/>
              <a:ext cx="4080093" cy="3386949"/>
            </a:xfrm>
            <a:prstGeom prst="rect">
              <a:avLst/>
            </a:prstGeom>
          </p:spPr>
        </p:pic>
      </p:grpSp>
      <p:pic>
        <p:nvPicPr>
          <p:cNvPr id="15" name="图片 8" descr="16ac4b97435599490e13c0069bb1a12"/>
          <p:cNvPicPr>
            <a:picLocks noChangeAspect="1"/>
          </p:cNvPicPr>
          <p:nvPr/>
        </p:nvPicPr>
        <p:blipFill>
          <a:blip r:embed="rId5"/>
          <a:stretch>
            <a:fillRect/>
          </a:stretch>
        </p:blipFill>
        <p:spPr>
          <a:xfrm>
            <a:off x="9555163" y="-9207"/>
            <a:ext cx="2647315" cy="1476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split orient="vert"/>
      </p:transition>
    </mc:Choice>
    <mc:Fallback>
      <p:transition spd="slow" advClick="0"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par>
                                <p:cTn id="14" presetID="42"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000"/>
                                        <p:tgtEl>
                                          <p:spTgt spid="65"/>
                                        </p:tgtEl>
                                      </p:cBhvr>
                                    </p:animEffect>
                                    <p:anim calcmode="lin" valueType="num">
                                      <p:cBhvr>
                                        <p:cTn id="17" dur="1000" fill="hold"/>
                                        <p:tgtEl>
                                          <p:spTgt spid="65"/>
                                        </p:tgtEl>
                                        <p:attrNameLst>
                                          <p:attrName>ppt_x</p:attrName>
                                        </p:attrNameLst>
                                      </p:cBhvr>
                                      <p:tavLst>
                                        <p:tav tm="0">
                                          <p:val>
                                            <p:strVal val="#ppt_x"/>
                                          </p:val>
                                        </p:tav>
                                        <p:tav tm="100000">
                                          <p:val>
                                            <p:strVal val="#ppt_x"/>
                                          </p:val>
                                        </p:tav>
                                      </p:tavLst>
                                    </p:anim>
                                    <p:anim calcmode="lin" valueType="num">
                                      <p:cBhvr>
                                        <p:cTn id="18" dur="1000" fill="hold"/>
                                        <p:tgtEl>
                                          <p:spTgt spid="6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 presetClass="mediacall" presetSubtype="0" fill="hold" nodeType="afterEffect">
                                  <p:stCondLst>
                                    <p:cond delay="0"/>
                                  </p:stCondLst>
                                  <p:childTnLst>
                                    <p:cmd type="call" cmd="playFrom(0.0)">
                                      <p:cBhvr>
                                        <p:cTn id="21"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remove" display="0">
                  <p:stCondLst>
                    <p:cond delay="indefinite"/>
                  </p:stCondLst>
                  <p:endCondLst>
                    <p:cond evt="onStopAudio" delay="0">
                      <p:tgtEl>
                        <p:sldTgt/>
                      </p:tgtEl>
                    </p:cond>
                  </p:endCondLst>
                </p:cTn>
                <p:tgtEl>
                  <p:spTgt spid="68"/>
                </p:tgtEl>
              </p:cMediaNode>
            </p:audio>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21970"/>
          </a:xfrm>
          <a:prstGeom prst="rect">
            <a:avLst/>
          </a:prstGeom>
          <a:noFill/>
        </p:spPr>
        <p:txBody>
          <a:bodyPr wrap="square" rtlCol="0">
            <a:spAutoFit/>
          </a:bodyPr>
          <a:lstStyle/>
          <a:p>
            <a:r>
              <a:rPr lang="en-US" altLang="zh-CN" sz="2800" dirty="0">
                <a:latin typeface="字魂文宋体" panose="00000500000000000000" pitchFamily="2" charset="-122"/>
                <a:ea typeface="字魂文宋体" panose="00000500000000000000" pitchFamily="2" charset="-122"/>
              </a:rPr>
              <a:t> </a:t>
            </a:r>
            <a:endParaRPr lang="en-US" altLang="zh-CN" sz="2800" dirty="0">
              <a:latin typeface="字魂文宋体" panose="00000500000000000000" pitchFamily="2" charset="-122"/>
              <a:ea typeface="字魂文宋体" panose="00000500000000000000" pitchFamily="2" charset="-122"/>
            </a:endParaRPr>
          </a:p>
        </p:txBody>
      </p:sp>
      <p:sp>
        <p:nvSpPr>
          <p:cNvPr id="16" name="文本框 15"/>
          <p:cNvSpPr txBox="1"/>
          <p:nvPr/>
        </p:nvSpPr>
        <p:spPr>
          <a:xfrm>
            <a:off x="2587321" y="2656273"/>
            <a:ext cx="1639408" cy="523220"/>
          </a:xfrm>
          <a:prstGeom prst="rect">
            <a:avLst/>
          </a:prstGeom>
          <a:noFill/>
        </p:spPr>
        <p:txBody>
          <a:bodyPr wrap="square" rtlCol="0">
            <a:spAutoFit/>
          </a:bodyPr>
          <a:lstStyle/>
          <a:p>
            <a:r>
              <a:rPr lang="zh-CN" altLang="en-US" sz="28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sp>
        <p:nvSpPr>
          <p:cNvPr id="17" name="文本框 16"/>
          <p:cNvSpPr txBox="1"/>
          <p:nvPr/>
        </p:nvSpPr>
        <p:spPr>
          <a:xfrm>
            <a:off x="995687" y="3243406"/>
            <a:ext cx="4935984" cy="1200329"/>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p:txBody>
      </p:sp>
      <p:sp>
        <p:nvSpPr>
          <p:cNvPr id="18" name="文本框 17"/>
          <p:cNvSpPr txBox="1"/>
          <p:nvPr>
            <p:custDataLst>
              <p:tags r:id="rId1"/>
            </p:custDataLst>
          </p:nvPr>
        </p:nvSpPr>
        <p:spPr>
          <a:xfrm>
            <a:off x="6704693" y="5246494"/>
            <a:ext cx="1360714"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keyword</a:t>
            </a:r>
            <a:endParaRPr lang="zh-CN" altLang="en-US" dirty="0">
              <a:solidFill>
                <a:schemeClr val="bg1"/>
              </a:solidFill>
              <a:latin typeface="Hero" panose="02000506000000020004" pitchFamily="50" charset="0"/>
            </a:endParaRPr>
          </a:p>
        </p:txBody>
      </p:sp>
      <p:sp>
        <p:nvSpPr>
          <p:cNvPr id="2" name="文本框 1"/>
          <p:cNvSpPr txBox="1"/>
          <p:nvPr>
            <p:custDataLst>
              <p:tags r:id="rId2"/>
            </p:custDataLst>
          </p:nvPr>
        </p:nvSpPr>
        <p:spPr>
          <a:xfrm>
            <a:off x="1404620" y="4061460"/>
            <a:ext cx="1204595" cy="521970"/>
          </a:xfrm>
          <a:prstGeom prst="rect">
            <a:avLst/>
          </a:prstGeom>
          <a:noFill/>
        </p:spPr>
        <p:txBody>
          <a:bodyPr wrap="square" rtlCol="0">
            <a:spAutoFit/>
          </a:bodyPr>
          <a:p>
            <a:pPr algn="ctr"/>
            <a:r>
              <a:rPr lang="zh-CN" altLang="en-US" sz="2800" b="1" dirty="0">
                <a:solidFill>
                  <a:schemeClr val="tx2">
                    <a:lumMod val="50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宁凡</a:t>
            </a:r>
            <a:endParaRPr lang="zh-CN" altLang="en-US" sz="2800" b="1" dirty="0">
              <a:solidFill>
                <a:schemeClr val="tx2">
                  <a:lumMod val="50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 name="文本框 2"/>
          <p:cNvSpPr txBox="1"/>
          <p:nvPr>
            <p:custDataLst>
              <p:tags r:id="rId3"/>
            </p:custDataLst>
          </p:nvPr>
        </p:nvSpPr>
        <p:spPr>
          <a:xfrm>
            <a:off x="6699820" y="2870890"/>
            <a:ext cx="851238"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CEO</a:t>
            </a:r>
            <a:endParaRPr lang="zh-CN" altLang="en-US" dirty="0">
              <a:solidFill>
                <a:schemeClr val="bg1"/>
              </a:solidFill>
              <a:latin typeface="Hero" panose="02000506000000020004" pitchFamily="50" charset="0"/>
            </a:endParaRPr>
          </a:p>
        </p:txBody>
      </p:sp>
      <p:sp>
        <p:nvSpPr>
          <p:cNvPr id="13" name="文本框 12"/>
          <p:cNvSpPr txBox="1"/>
          <p:nvPr>
            <p:custDataLst>
              <p:tags r:id="rId4"/>
            </p:custDataLst>
          </p:nvPr>
        </p:nvSpPr>
        <p:spPr>
          <a:xfrm>
            <a:off x="555625" y="341630"/>
            <a:ext cx="2117725" cy="583565"/>
          </a:xfrm>
          <a:prstGeom prst="rect">
            <a:avLst/>
          </a:prstGeom>
          <a:noFill/>
        </p:spPr>
        <p:txBody>
          <a:bodyPr wrap="square" rtlCol="0">
            <a:spAutoFit/>
          </a:bodyPr>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校企合作</a:t>
            </a:r>
            <a:endParaRPr lang="zh-CN" altLang="en-US" sz="3200"/>
          </a:p>
        </p:txBody>
      </p:sp>
      <p:sp>
        <p:nvSpPr>
          <p:cNvPr id="14" name="文本框 13"/>
          <p:cNvSpPr txBox="1"/>
          <p:nvPr>
            <p:custDataLst>
              <p:tags r:id="rId5"/>
            </p:custDataLst>
          </p:nvPr>
        </p:nvSpPr>
        <p:spPr>
          <a:xfrm>
            <a:off x="7472045" y="4099560"/>
            <a:ext cx="1416685" cy="521970"/>
          </a:xfrm>
          <a:prstGeom prst="rect">
            <a:avLst/>
          </a:prstGeom>
          <a:noFill/>
        </p:spPr>
        <p:txBody>
          <a:bodyPr wrap="square" rtlCol="0">
            <a:spAutoFit/>
          </a:bodyPr>
          <a:p>
            <a:pPr algn="ctr">
              <a:buClrTx/>
              <a:buSzTx/>
              <a:buFontTx/>
            </a:pPr>
            <a:r>
              <a:rPr lang="zh-CN" altLang="en-US" sz="2800" b="1" dirty="0">
                <a:solidFill>
                  <a:schemeClr val="tx2">
                    <a:lumMod val="50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胡怀胜</a:t>
            </a:r>
            <a:endParaRPr lang="zh-CN" altLang="en-US" sz="2800" b="1" dirty="0">
              <a:solidFill>
                <a:schemeClr val="tx2">
                  <a:lumMod val="50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文本框 14"/>
          <p:cNvSpPr txBox="1"/>
          <p:nvPr>
            <p:custDataLst>
              <p:tags r:id="rId6"/>
            </p:custDataLst>
          </p:nvPr>
        </p:nvSpPr>
        <p:spPr>
          <a:xfrm>
            <a:off x="6604000" y="4688205"/>
            <a:ext cx="3783330" cy="1014730"/>
          </a:xfrm>
          <a:prstGeom prst="rect">
            <a:avLst/>
          </a:prstGeom>
          <a:noFill/>
        </p:spPr>
        <p:txBody>
          <a:bodyPr wrap="square" rtlCol="0">
            <a:spAutoFit/>
          </a:bodyPr>
          <a:p>
            <a:pPr algn="ct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苏州博古特智造</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ct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有限公司业务经理</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ctr"/>
            <a:r>
              <a:rPr lang="zh-CN" altLang="en-US" sz="2000" spc="100" dirty="0">
                <a:solidFill>
                  <a:schemeClr val="tx1"/>
                </a:solidFill>
                <a:latin typeface="黑体" panose="02010609060101010101" charset="-122"/>
                <a:ea typeface="黑体" panose="02010609060101010101" charset="-122"/>
                <a:sym typeface="+mn-ea"/>
              </a:rPr>
              <a:t>为本项目提供组装技术指导</a:t>
            </a:r>
            <a:endParaRPr lang="zh-CN" altLang="en-US" sz="2000" spc="100" dirty="0">
              <a:solidFill>
                <a:schemeClr val="tx1"/>
              </a:solidFill>
              <a:latin typeface="黑体" panose="02010609060101010101" charset="-122"/>
              <a:ea typeface="黑体" panose="02010609060101010101" charset="-122"/>
              <a:cs typeface="宋体" panose="02010600030101010101" pitchFamily="2" charset="-122"/>
              <a:sym typeface="+mn-ea"/>
            </a:endParaRPr>
          </a:p>
        </p:txBody>
      </p:sp>
      <p:pic>
        <p:nvPicPr>
          <p:cNvPr id="34" name="图片 33" descr="312431725800731141"/>
          <p:cNvPicPr>
            <a:picLocks noChangeAspect="1"/>
          </p:cNvPicPr>
          <p:nvPr>
            <p:custDataLst>
              <p:tags r:id="rId7"/>
            </p:custDataLst>
          </p:nvPr>
        </p:nvPicPr>
        <p:blipFill>
          <a:blip r:embed="rId8"/>
          <a:stretch>
            <a:fillRect/>
          </a:stretch>
        </p:blipFill>
        <p:spPr>
          <a:xfrm>
            <a:off x="1004570" y="1163955"/>
            <a:ext cx="2209800" cy="2935605"/>
          </a:xfrm>
          <a:prstGeom prst="rect">
            <a:avLst/>
          </a:prstGeom>
          <a:effectLst>
            <a:softEdge rad="76200"/>
          </a:effectLst>
        </p:spPr>
      </p:pic>
      <p:sp>
        <p:nvSpPr>
          <p:cNvPr id="35" name="文本框 34"/>
          <p:cNvSpPr txBox="1"/>
          <p:nvPr>
            <p:custDataLst>
              <p:tags r:id="rId9"/>
            </p:custDataLst>
          </p:nvPr>
        </p:nvSpPr>
        <p:spPr>
          <a:xfrm>
            <a:off x="613410" y="4612005"/>
            <a:ext cx="3268980" cy="706755"/>
          </a:xfrm>
          <a:prstGeom prst="rect">
            <a:avLst/>
          </a:prstGeom>
          <a:noFill/>
        </p:spPr>
        <p:txBody>
          <a:bodyPr wrap="square" rtlCol="0">
            <a:spAutoFit/>
          </a:bodyPr>
          <a:p>
            <a:pPr algn="l">
              <a:buClrTx/>
              <a:buSzTx/>
              <a:buFontTx/>
            </a:pP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西安电子科技大学</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buClrTx/>
              <a:buSzTx/>
              <a:buFontTx/>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通信工程专业</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6" name="文本框 35"/>
          <p:cNvSpPr txBox="1"/>
          <p:nvPr>
            <p:custDataLst>
              <p:tags r:id="rId10"/>
            </p:custDataLst>
          </p:nvPr>
        </p:nvSpPr>
        <p:spPr>
          <a:xfrm>
            <a:off x="-27940" y="5246370"/>
            <a:ext cx="4439285" cy="706755"/>
          </a:xfrm>
          <a:prstGeom prst="rect">
            <a:avLst/>
          </a:prstGeom>
          <a:noFill/>
        </p:spPr>
        <p:txBody>
          <a:bodyPr wrap="square" rtlCol="0">
            <a:spAutoFit/>
          </a:bodyPr>
          <a:p>
            <a:pPr algn="ctr">
              <a:buClrTx/>
              <a:buSzTx/>
              <a:buFontTx/>
            </a:pP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陕西华云防雷技术有限公司副总经理</a:t>
            </a:r>
            <a:r>
              <a:rPr lang="zh-CN" altLang="en-US" sz="2000" spc="100" dirty="0">
                <a:latin typeface="黑体" panose="02010609060101010101" charset="-122"/>
                <a:ea typeface="黑体" panose="02010609060101010101" charset="-122"/>
                <a:sym typeface="+mn-ea"/>
              </a:rPr>
              <a:t>为本项目提供实践指导</a:t>
            </a:r>
            <a:endParaRPr lang="zh-CN" altLang="en-US" sz="2000" spc="100" dirty="0">
              <a:latin typeface="黑体" panose="02010609060101010101" charset="-122"/>
              <a:ea typeface="黑体" panose="02010609060101010101" charset="-122"/>
            </a:endParaRPr>
          </a:p>
        </p:txBody>
      </p:sp>
      <p:sp>
        <p:nvSpPr>
          <p:cNvPr id="37" name="文本框 36"/>
          <p:cNvSpPr txBox="1"/>
          <p:nvPr>
            <p:custDataLst>
              <p:tags r:id="rId11"/>
            </p:custDataLst>
          </p:nvPr>
        </p:nvSpPr>
        <p:spPr>
          <a:xfrm>
            <a:off x="3442970" y="1172845"/>
            <a:ext cx="3285490" cy="5733415"/>
          </a:xfrm>
          <a:prstGeom prst="rect">
            <a:avLst/>
          </a:prstGeom>
          <a:noFill/>
        </p:spPr>
        <p:txBody>
          <a:bodyPr wrap="square" rtlCol="0">
            <a:noAutofit/>
          </a:bodyPr>
          <a:p>
            <a:r>
              <a:rPr lang="zh-CN" altLang="en-US">
                <a:latin typeface="黑体" panose="02010609060101010101" charset="-122"/>
                <a:ea typeface="黑体" panose="02010609060101010101" charset="-122"/>
                <a:cs typeface="黑体" panose="02010609060101010101" charset="-122"/>
              </a:rPr>
              <a:t>研究方向是雷电防御。评选为“气象服务先进个人”、“专业气象服务先进个人”等荣誉。撰写</a:t>
            </a:r>
            <a:r>
              <a:rPr lang="zh-CN" altLang="en-US">
                <a:solidFill>
                  <a:srgbClr val="FF0000"/>
                </a:solidFill>
                <a:latin typeface="黑体" panose="02010609060101010101" charset="-122"/>
                <a:ea typeface="黑体" panose="02010609060101010101" charset="-122"/>
                <a:cs typeface="黑体" panose="02010609060101010101" charset="-122"/>
              </a:rPr>
              <a:t>《西安市加油站防雷现状分析》、《陕西省雷电灾害特征分析》、</a:t>
            </a:r>
            <a:r>
              <a:rPr lang="zh-CN" altLang="en-US">
                <a:latin typeface="黑体" panose="02010609060101010101" charset="-122"/>
                <a:ea typeface="黑体" panose="02010609060101010101" charset="-122"/>
                <a:cs typeface="黑体" panose="02010609060101010101" charset="-122"/>
              </a:rPr>
              <a:t>等</a:t>
            </a:r>
            <a:r>
              <a:rPr lang="zh-CN" altLang="en-US" sz="2400" b="1">
                <a:latin typeface="黑体" panose="02010609060101010101" charset="-122"/>
                <a:ea typeface="黑体" panose="02010609060101010101" charset="-122"/>
                <a:cs typeface="黑体" panose="02010609060101010101" charset="-122"/>
              </a:rPr>
              <a:t>论文</a:t>
            </a:r>
            <a:r>
              <a:rPr lang="zh-CN" altLang="en-US">
                <a:latin typeface="黑体" panose="02010609060101010101" charset="-122"/>
                <a:ea typeface="黑体" panose="02010609060101010101" charset="-122"/>
                <a:cs typeface="黑体" panose="02010609060101010101" charset="-122"/>
              </a:rPr>
              <a:t>在</a:t>
            </a:r>
            <a:r>
              <a:rPr lang="zh-CN" altLang="en-US">
                <a:solidFill>
                  <a:srgbClr val="FF0000"/>
                </a:solidFill>
                <a:latin typeface="黑体" panose="02010609060101010101" charset="-122"/>
                <a:ea typeface="黑体" panose="02010609060101010101" charset="-122"/>
                <a:cs typeface="黑体" panose="02010609060101010101" charset="-122"/>
              </a:rPr>
              <a:t>《陕西气象》、《干旱气象》、《科技潮》、《中国气象学会年会》</a:t>
            </a:r>
            <a:r>
              <a:rPr lang="zh-CN" altLang="en-US">
                <a:latin typeface="黑体" panose="02010609060101010101" charset="-122"/>
                <a:ea typeface="黑体" panose="02010609060101010101" charset="-122"/>
                <a:cs typeface="黑体" panose="02010609060101010101" charset="-122"/>
              </a:rPr>
              <a:t>等</a:t>
            </a:r>
            <a:r>
              <a:rPr lang="zh-CN" altLang="en-US" sz="2400" b="1">
                <a:latin typeface="黑体" panose="02010609060101010101" charset="-122"/>
                <a:ea typeface="黑体" panose="02010609060101010101" charset="-122"/>
                <a:cs typeface="黑体" panose="02010609060101010101" charset="-122"/>
              </a:rPr>
              <a:t>刊物</a:t>
            </a:r>
            <a:r>
              <a:rPr lang="zh-CN" altLang="en-US">
                <a:latin typeface="黑体" panose="02010609060101010101" charset="-122"/>
                <a:ea typeface="黑体" panose="02010609060101010101" charset="-122"/>
                <a:cs typeface="黑体" panose="02010609060101010101" charset="-122"/>
              </a:rPr>
              <a:t>发表；“一种安全防雷装置”发明获</a:t>
            </a:r>
            <a:r>
              <a:rPr lang="zh-CN" altLang="en-US" sz="2400" b="1">
                <a:latin typeface="黑体" panose="02010609060101010101" charset="-122"/>
                <a:ea typeface="黑体" panose="02010609060101010101" charset="-122"/>
                <a:cs typeface="黑体" panose="02010609060101010101" charset="-122"/>
              </a:rPr>
              <a:t>国家实用新型专利证书</a:t>
            </a:r>
            <a:r>
              <a:rPr lang="zh-CN" altLang="en-US">
                <a:latin typeface="黑体" panose="02010609060101010101" charset="-122"/>
                <a:ea typeface="黑体" panose="02010609060101010101" charset="-122"/>
                <a:cs typeface="黑体" panose="02010609060101010101" charset="-122"/>
              </a:rPr>
              <a:t>。</a:t>
            </a:r>
            <a:endParaRPr lang="zh-CN" altLang="en-US">
              <a:latin typeface="黑体" panose="02010609060101010101" charset="-122"/>
              <a:ea typeface="黑体" panose="02010609060101010101" charset="-122"/>
              <a:cs typeface="黑体" panose="02010609060101010101" charset="-122"/>
            </a:endParaRPr>
          </a:p>
        </p:txBody>
      </p:sp>
      <p:pic>
        <p:nvPicPr>
          <p:cNvPr id="38" name="图片 37" descr="434229377054502675"/>
          <p:cNvPicPr>
            <a:picLocks noChangeAspect="1"/>
          </p:cNvPicPr>
          <p:nvPr>
            <p:custDataLst>
              <p:tags r:id="rId12"/>
            </p:custDataLst>
          </p:nvPr>
        </p:nvPicPr>
        <p:blipFill>
          <a:blip r:embed="rId13"/>
          <a:stretch>
            <a:fillRect/>
          </a:stretch>
        </p:blipFill>
        <p:spPr>
          <a:xfrm>
            <a:off x="7033260" y="1056640"/>
            <a:ext cx="2412365" cy="3004820"/>
          </a:xfrm>
          <a:prstGeom prst="rect">
            <a:avLst/>
          </a:prstGeom>
          <a:effectLst>
            <a:softEdge rad="101600"/>
          </a:effectLst>
        </p:spPr>
      </p:pic>
      <p:sp>
        <p:nvSpPr>
          <p:cNvPr id="39" name="文本框 38"/>
          <p:cNvSpPr txBox="1"/>
          <p:nvPr>
            <p:custDataLst>
              <p:tags r:id="rId14"/>
            </p:custDataLst>
          </p:nvPr>
        </p:nvSpPr>
        <p:spPr>
          <a:xfrm>
            <a:off x="9561195" y="1821180"/>
            <a:ext cx="4064000" cy="1568450"/>
          </a:xfrm>
          <a:prstGeom prst="rect">
            <a:avLst/>
          </a:prstGeom>
          <a:noFill/>
        </p:spPr>
        <p:txBody>
          <a:bodyPr wrap="square" rtlCol="0">
            <a:spAutoFit/>
          </a:bodyPr>
          <a:p>
            <a:r>
              <a:rPr lang="zh-CN" altLang="en-US">
                <a:latin typeface="黑体" panose="02010609060101010101" charset="-122"/>
                <a:ea typeface="黑体" panose="02010609060101010101" charset="-122"/>
              </a:rPr>
              <a:t>苏州博古特智造有限</a:t>
            </a:r>
            <a:endParaRPr lang="zh-CN" altLang="en-US">
              <a:latin typeface="黑体" panose="02010609060101010101" charset="-122"/>
              <a:ea typeface="黑体" panose="02010609060101010101" charset="-122"/>
            </a:endParaRPr>
          </a:p>
          <a:p>
            <a:r>
              <a:rPr lang="zh-CN" altLang="en-US">
                <a:latin typeface="黑体" panose="02010609060101010101" charset="-122"/>
                <a:ea typeface="黑体" panose="02010609060101010101" charset="-122"/>
              </a:rPr>
              <a:t>公司业务</a:t>
            </a:r>
            <a:r>
              <a:rPr lang="zh-CN" altLang="en-US" sz="2400" b="1">
                <a:latin typeface="黑体" panose="02010609060101010101" charset="-122"/>
                <a:ea typeface="黑体" panose="02010609060101010101" charset="-122"/>
              </a:rPr>
              <a:t>经理</a:t>
            </a:r>
            <a:r>
              <a:rPr lang="zh-CN" altLang="en-US">
                <a:latin typeface="黑体" panose="02010609060101010101" charset="-122"/>
                <a:ea typeface="黑体" panose="02010609060101010101" charset="-122"/>
              </a:rPr>
              <a:t>，该公</a:t>
            </a:r>
            <a:endParaRPr lang="zh-CN" altLang="en-US">
              <a:latin typeface="黑体" panose="02010609060101010101" charset="-122"/>
              <a:ea typeface="黑体" panose="02010609060101010101" charset="-122"/>
            </a:endParaRPr>
          </a:p>
          <a:p>
            <a:r>
              <a:rPr lang="zh-CN" altLang="en-US">
                <a:latin typeface="黑体" panose="02010609060101010101" charset="-122"/>
                <a:ea typeface="黑体" panose="02010609060101010101" charset="-122"/>
              </a:rPr>
              <a:t>司主要是</a:t>
            </a:r>
            <a:r>
              <a:rPr lang="zh-CN" altLang="en-US">
                <a:solidFill>
                  <a:srgbClr val="FF0000"/>
                </a:solidFill>
                <a:latin typeface="黑体" panose="02010609060101010101" charset="-122"/>
                <a:ea typeface="黑体" panose="02010609060101010101" charset="-122"/>
              </a:rPr>
              <a:t>非标自动化</a:t>
            </a:r>
            <a:endParaRPr lang="zh-CN" altLang="en-US">
              <a:solidFill>
                <a:srgbClr val="FF0000"/>
              </a:solidFill>
              <a:latin typeface="黑体" panose="02010609060101010101" charset="-122"/>
              <a:ea typeface="黑体" panose="02010609060101010101" charset="-122"/>
            </a:endParaRPr>
          </a:p>
          <a:p>
            <a:r>
              <a:rPr lang="zh-CN" altLang="en-US">
                <a:solidFill>
                  <a:srgbClr val="FF0000"/>
                </a:solidFill>
                <a:latin typeface="黑体" panose="02010609060101010101" charset="-122"/>
                <a:ea typeface="黑体" panose="02010609060101010101" charset="-122"/>
              </a:rPr>
              <a:t>设备设计，组装调试</a:t>
            </a:r>
            <a:endParaRPr lang="zh-CN" altLang="en-US">
              <a:solidFill>
                <a:srgbClr val="FF0000"/>
              </a:solidFill>
              <a:latin typeface="黑体" panose="02010609060101010101" charset="-122"/>
              <a:ea typeface="黑体" panose="02010609060101010101" charset="-122"/>
            </a:endParaRPr>
          </a:p>
          <a:p>
            <a:r>
              <a:rPr lang="zh-CN" altLang="en-US">
                <a:solidFill>
                  <a:srgbClr val="FF0000"/>
                </a:solidFill>
                <a:latin typeface="黑体" panose="02010609060101010101" charset="-122"/>
                <a:ea typeface="黑体" panose="02010609060101010101" charset="-122"/>
              </a:rPr>
              <a:t>的研发</a:t>
            </a:r>
            <a:r>
              <a:rPr lang="zh-CN" altLang="en-US">
                <a:latin typeface="黑体" panose="02010609060101010101" charset="-122"/>
                <a:ea typeface="黑体" panose="02010609060101010101" charset="-122"/>
              </a:rPr>
              <a:t>。</a:t>
            </a:r>
            <a:endParaRPr lang="zh-CN" altLang="en-US">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p:cTn id="13"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xEl>
                                              <p:pRg st="0" end="0"/>
                                            </p:txEl>
                                          </p:spTgt>
                                        </p:tgtEl>
                                      </p:cBhvr>
                                    </p:animEffect>
                                  </p:childTnLst>
                                </p:cTn>
                              </p:par>
                            </p:childTnLst>
                          </p:cTn>
                        </p:par>
                        <p:par>
                          <p:cTn id="18" fill="hold">
                            <p:stCondLst>
                              <p:cond delay="649"/>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p:cTn id="21"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7">
                                            <p:txEl>
                                              <p:pRg st="0" end="0"/>
                                            </p:txEl>
                                          </p:spTgt>
                                        </p:tgtEl>
                                      </p:cBhvr>
                                    </p:animEffect>
                                  </p:childTnLst>
                                </p:cTn>
                              </p:par>
                            </p:childTnLst>
                          </p:cTn>
                        </p:par>
                        <p:par>
                          <p:cTn id="26" fill="hold">
                            <p:stCondLst>
                              <p:cond delay="18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7">
                                            <p:txEl>
                                              <p:pRg st="1" end="1"/>
                                            </p:txEl>
                                          </p:spTgt>
                                        </p:tgtEl>
                                        <p:attrNameLst>
                                          <p:attrName>style.visibility</p:attrName>
                                        </p:attrNameLst>
                                      </p:cBhvr>
                                      <p:to>
                                        <p:strVal val="visible"/>
                                      </p:to>
                                    </p:set>
                                    <p:anim calcmode="lin" valueType="num">
                                      <p:cBhvr>
                                        <p:cTn id="29" dur="500" fill="hold"/>
                                        <p:tgtEl>
                                          <p:spTgt spid="1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7">
                                            <p:txEl>
                                              <p:pRg st="1" end="1"/>
                                            </p:txEl>
                                          </p:spTgt>
                                        </p:tgtEl>
                                        <p:attrNameLst>
                                          <p:attrName>ppt_y</p:attrName>
                                        </p:attrNameLst>
                                      </p:cBhvr>
                                      <p:tavLst>
                                        <p:tav tm="0">
                                          <p:val>
                                            <p:strVal val="#ppt_y"/>
                                          </p:val>
                                        </p:tav>
                                        <p:tav tm="100000">
                                          <p:val>
                                            <p:strVal val="#ppt_y"/>
                                          </p:val>
                                        </p:tav>
                                      </p:tavLst>
                                    </p:anim>
                                    <p:anim calcmode="lin" valueType="num">
                                      <p:cBhvr>
                                        <p:cTn id="31" dur="500" fill="hold"/>
                                        <p:tgtEl>
                                          <p:spTgt spid="1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7">
                                            <p:txEl>
                                              <p:pRg st="1" end="1"/>
                                            </p:txEl>
                                          </p:spTgt>
                                        </p:tgtEl>
                                      </p:cBhvr>
                                    </p:animEffect>
                                  </p:childTnLst>
                                </p:cTn>
                              </p:par>
                            </p:childTnLst>
                          </p:cTn>
                        </p:par>
                        <p:par>
                          <p:cTn id="34" fill="hold">
                            <p:stCondLst>
                              <p:cond delay="305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17">
                                            <p:txEl>
                                              <p:pRg st="2" end="2"/>
                                            </p:txEl>
                                          </p:spTgt>
                                        </p:tgtEl>
                                        <p:attrNameLst>
                                          <p:attrName>style.visibility</p:attrName>
                                        </p:attrNameLst>
                                      </p:cBhvr>
                                      <p:to>
                                        <p:strVal val="visible"/>
                                      </p:to>
                                    </p:set>
                                    <p:anim calcmode="lin" valueType="num">
                                      <p:cBhvr>
                                        <p:cTn id="37" dur="500" fill="hold"/>
                                        <p:tgtEl>
                                          <p:spTgt spid="17">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7">
                                            <p:txEl>
                                              <p:pRg st="2" end="2"/>
                                            </p:txEl>
                                          </p:spTgt>
                                        </p:tgtEl>
                                        <p:attrNameLst>
                                          <p:attrName>ppt_y</p:attrName>
                                        </p:attrNameLst>
                                      </p:cBhvr>
                                      <p:tavLst>
                                        <p:tav tm="0">
                                          <p:val>
                                            <p:strVal val="#ppt_y"/>
                                          </p:val>
                                        </p:tav>
                                        <p:tav tm="100000">
                                          <p:val>
                                            <p:strVal val="#ppt_y"/>
                                          </p:val>
                                        </p:tav>
                                      </p:tavLst>
                                    </p:anim>
                                    <p:anim calcmode="lin" valueType="num">
                                      <p:cBhvr>
                                        <p:cTn id="39" dur="500" fill="hold"/>
                                        <p:tgtEl>
                                          <p:spTgt spid="17">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7">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2" name="Shape 10"/>
          <p:cNvSpPr/>
          <p:nvPr/>
        </p:nvSpPr>
        <p:spPr>
          <a:xfrm>
            <a:off x="2245995" y="3694430"/>
            <a:ext cx="9681210" cy="2790190"/>
          </a:xfrm>
          <a:prstGeom prst="swooshArrow">
            <a:avLst>
              <a:gd name="adj1" fmla="val 25000"/>
              <a:gd name="adj2" fmla="val 25000"/>
            </a:avLst>
          </a:prstGeom>
          <a:solidFill>
            <a:srgbClr val="99813A"/>
          </a:solidFill>
          <a:ln>
            <a:no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p>
            <a:endParaRPr lang="zh-CN" altLang="en-US">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7" name="文本框 6"/>
          <p:cNvSpPr txBox="1"/>
          <p:nvPr/>
        </p:nvSpPr>
        <p:spPr>
          <a:xfrm>
            <a:off x="848995" y="539115"/>
            <a:ext cx="305943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团队发展历程</a:t>
            </a:r>
            <a:endParaRPr lang="zh-CN" altLang="en-US" sz="2800" dirty="0">
              <a:latin typeface="字魂文宋体" panose="00000500000000000000" pitchFamily="2" charset="-122"/>
              <a:ea typeface="字魂文宋体" panose="00000500000000000000" pitchFamily="2" charset="-122"/>
            </a:endParaRPr>
          </a:p>
        </p:txBody>
      </p:sp>
      <p:sp>
        <p:nvSpPr>
          <p:cNvPr id="5" name="Oval 13"/>
          <p:cNvSpPr/>
          <p:nvPr/>
        </p:nvSpPr>
        <p:spPr>
          <a:xfrm>
            <a:off x="4030112" y="5284647"/>
            <a:ext cx="310624" cy="310624"/>
          </a:xfrm>
          <a:prstGeom prst="ellipse">
            <a:avLst/>
          </a:prstGeom>
          <a:solidFill>
            <a:srgbClr val="FFD861"/>
          </a:solidFill>
        </p:spPr>
        <p:style>
          <a:lnRef idx="2">
            <a:schemeClr val="lt1">
              <a:hueOff val="0"/>
              <a:satOff val="0"/>
              <a:lumOff val="0"/>
              <a:alphaOff val="0"/>
            </a:schemeClr>
          </a:lnRef>
          <a:fillRef idx="1">
            <a:schemeClr val="accent5">
              <a:shade val="80000"/>
              <a:hueOff val="102612"/>
              <a:satOff val="-1115"/>
              <a:lumOff val="12789"/>
              <a:alphaOff val="0"/>
            </a:schemeClr>
          </a:fillRef>
          <a:effectRef idx="0">
            <a:schemeClr val="accent5">
              <a:shade val="80000"/>
              <a:hueOff val="102612"/>
              <a:satOff val="-1115"/>
              <a:lumOff val="12789"/>
              <a:alphaOff val="0"/>
            </a:schemeClr>
          </a:effectRef>
          <a:fontRef idx="minor">
            <a:schemeClr val="lt1"/>
          </a:fontRef>
        </p:style>
        <p:txBody>
          <a:bodyPr/>
          <a:lstStyle/>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2" name="Oval 15"/>
          <p:cNvSpPr/>
          <p:nvPr/>
        </p:nvSpPr>
        <p:spPr>
          <a:xfrm>
            <a:off x="5966486" y="4706907"/>
            <a:ext cx="429588" cy="429588"/>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4"/>
              <a:lumOff val="25579"/>
              <a:alphaOff val="0"/>
            </a:schemeClr>
          </a:fillRef>
          <a:effectRef idx="0">
            <a:schemeClr val="accent5">
              <a:shade val="80000"/>
              <a:hueOff val="205224"/>
              <a:satOff val="-2234"/>
              <a:lumOff val="25579"/>
              <a:alphaOff val="0"/>
            </a:schemeClr>
          </a:effectRef>
          <a:fontRef idx="minor">
            <a:schemeClr val="lt1"/>
          </a:fontRef>
        </p:style>
        <p:txBody>
          <a:bodyPr/>
          <a:lstStyle/>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3" name="Oval 17"/>
          <p:cNvSpPr/>
          <p:nvPr/>
        </p:nvSpPr>
        <p:spPr>
          <a:xfrm>
            <a:off x="7526020" y="4486910"/>
            <a:ext cx="412115" cy="37084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4"/>
              <a:lumOff val="25579"/>
              <a:alphaOff val="0"/>
            </a:schemeClr>
          </a:fillRef>
          <a:effectRef idx="0">
            <a:schemeClr val="accent5">
              <a:shade val="80000"/>
              <a:hueOff val="205224"/>
              <a:satOff val="-2234"/>
              <a:lumOff val="25579"/>
              <a:alphaOff val="0"/>
            </a:schemeClr>
          </a:effectRef>
          <a:fontRef idx="minor">
            <a:schemeClr val="lt1"/>
          </a:fontRef>
        </p:style>
        <p:txBody>
          <a:bodyPr/>
          <a:lstStyle/>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6" name="Oval 15"/>
          <p:cNvSpPr/>
          <p:nvPr/>
        </p:nvSpPr>
        <p:spPr>
          <a:xfrm>
            <a:off x="3057080" y="5734335"/>
            <a:ext cx="261678" cy="261678"/>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4"/>
              <a:lumOff val="25579"/>
              <a:alphaOff val="0"/>
            </a:schemeClr>
          </a:fillRef>
          <a:effectRef idx="0">
            <a:schemeClr val="accent5">
              <a:shade val="80000"/>
              <a:hueOff val="205224"/>
              <a:satOff val="-2234"/>
              <a:lumOff val="25579"/>
              <a:alphaOff val="0"/>
            </a:schemeClr>
          </a:effectRef>
          <a:fontRef idx="minor">
            <a:schemeClr val="lt1"/>
          </a:fontRef>
        </p:style>
        <p:txBody>
          <a:bodyPr/>
          <a:lstStyle/>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29" name="Group 37出自【趣你的PPT】(微信:qunideppt)：最优质的PPT资源库"/>
          <p:cNvGrpSpPr/>
          <p:nvPr/>
        </p:nvGrpSpPr>
        <p:grpSpPr>
          <a:xfrm>
            <a:off x="1770039" y="1544086"/>
            <a:ext cx="544436" cy="519113"/>
            <a:chOff x="2154239" y="2917825"/>
            <a:chExt cx="341313" cy="325438"/>
          </a:xfrm>
          <a:solidFill>
            <a:schemeClr val="accent2">
              <a:lumMod val="50000"/>
            </a:schemeClr>
          </a:solidFill>
        </p:grpSpPr>
        <p:sp>
          <p:nvSpPr>
            <p:cNvPr id="30"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31"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32"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55" name="Oval 17"/>
          <p:cNvSpPr/>
          <p:nvPr/>
        </p:nvSpPr>
        <p:spPr>
          <a:xfrm>
            <a:off x="9146540" y="4235450"/>
            <a:ext cx="735330" cy="51943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4" name="Oval 15"/>
          <p:cNvSpPr/>
          <p:nvPr/>
        </p:nvSpPr>
        <p:spPr>
          <a:xfrm>
            <a:off x="918845" y="3064510"/>
            <a:ext cx="2247265" cy="221996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7" name="Oval 15"/>
          <p:cNvSpPr/>
          <p:nvPr/>
        </p:nvSpPr>
        <p:spPr>
          <a:xfrm>
            <a:off x="2925000" y="4791360"/>
            <a:ext cx="261678" cy="261678"/>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lstStyle/>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18" name="文本框 17"/>
          <p:cNvSpPr txBox="1"/>
          <p:nvPr/>
        </p:nvSpPr>
        <p:spPr>
          <a:xfrm>
            <a:off x="1118235" y="3409315"/>
            <a:ext cx="2078355" cy="2122805"/>
          </a:xfrm>
          <a:prstGeom prst="rect">
            <a:avLst/>
          </a:prstGeom>
          <a:noFill/>
        </p:spPr>
        <p:txBody>
          <a:bodyPr wrap="square" rtlCol="0">
            <a:spAutoFit/>
          </a:bodyPr>
          <a:p>
            <a:r>
              <a:rPr lang="en-US" altLang="zh-CN"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1</a:t>
            </a:r>
            <a:r>
              <a:rPr lang="zh-CN" altLang="en-US"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月</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，追光鸟团队</a:t>
            </a:r>
            <a:r>
              <a:rPr lang="zh-CN" altLang="en-US" sz="18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正式</a:t>
            </a:r>
            <a:r>
              <a:rPr lang="zh-CN" altLang="en-US" sz="2400" b="1"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成立</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a:t>
            </a:r>
            <a:r>
              <a:rPr lang="en-US" altLang="zh-CN"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3</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月，研发团队在南昌理工学院开始</a:t>
            </a:r>
            <a:r>
              <a:rPr lang="zh-CN" altLang="en-US"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组装调试单片机</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的工作</a:t>
            </a:r>
            <a:endParaRPr lang="zh-CN" altLang="en-US" b="0" dirty="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a:p>
            <a:endParaRPr lang="zh-CN" altLang="en-US"/>
          </a:p>
          <a:p>
            <a:endParaRPr lang="zh-CN" altLang="en-US"/>
          </a:p>
        </p:txBody>
      </p:sp>
      <p:sp>
        <p:nvSpPr>
          <p:cNvPr id="19" name="Oval 15"/>
          <p:cNvSpPr/>
          <p:nvPr/>
        </p:nvSpPr>
        <p:spPr>
          <a:xfrm>
            <a:off x="2695575" y="1322070"/>
            <a:ext cx="2247265" cy="221996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2"/>
              <a:lumOff val="25579"/>
              <a:alphaOff val="0"/>
            </a:schemeClr>
          </a:fillRef>
          <a:effectRef idx="0">
            <a:schemeClr val="accent5">
              <a:shade val="80000"/>
              <a:hueOff val="205224"/>
              <a:satOff val="-2232"/>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cxnSp>
        <p:nvCxnSpPr>
          <p:cNvPr id="21" name="直接箭头连接符 20"/>
          <p:cNvCxnSpPr>
            <a:stCxn id="16" idx="1"/>
          </p:cNvCxnSpPr>
          <p:nvPr/>
        </p:nvCxnSpPr>
        <p:spPr>
          <a:xfrm flipH="1" flipV="1">
            <a:off x="2556510" y="5175885"/>
            <a:ext cx="539115" cy="59690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23" name="Oval 15"/>
          <p:cNvSpPr/>
          <p:nvPr/>
        </p:nvSpPr>
        <p:spPr>
          <a:xfrm>
            <a:off x="4681410" y="3007010"/>
            <a:ext cx="261678" cy="261678"/>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24" name="文本框 23"/>
          <p:cNvSpPr txBox="1"/>
          <p:nvPr/>
        </p:nvSpPr>
        <p:spPr>
          <a:xfrm>
            <a:off x="2802255" y="1697355"/>
            <a:ext cx="2033905" cy="1845310"/>
          </a:xfrm>
          <a:prstGeom prst="rect">
            <a:avLst/>
          </a:prstGeom>
          <a:noFill/>
        </p:spPr>
        <p:txBody>
          <a:bodyPr wrap="square" rtlCol="0">
            <a:spAutoFit/>
          </a:bodyPr>
          <a:p>
            <a:r>
              <a:rPr lang="en-US" altLang="zh-CN"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4</a:t>
            </a:r>
            <a:r>
              <a:rPr lang="zh-CN" altLang="en-US"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月底，</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平台搭建完成，在微信公众平台测试；</a:t>
            </a:r>
            <a:r>
              <a:rPr lang="en-US" altLang="zh-CN"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5</a:t>
            </a:r>
            <a:r>
              <a:rPr lang="zh-CN" altLang="en-US"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月</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在，平台正式</a:t>
            </a:r>
            <a:r>
              <a:rPr lang="zh-CN" altLang="en-US" sz="2400" b="1" dirty="0">
                <a:solidFill>
                  <a:srgbClr val="FF0000"/>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上线</a:t>
            </a:r>
            <a:r>
              <a:rPr lang="zh-CN" altLang="en-US"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rPr>
              <a:t>，项目进入试运营阶段</a:t>
            </a:r>
            <a:endParaRPr lang="zh-CN" altLang="en-US"/>
          </a:p>
        </p:txBody>
      </p:sp>
      <p:cxnSp>
        <p:nvCxnSpPr>
          <p:cNvPr id="25" name="直接箭头连接符 24"/>
          <p:cNvCxnSpPr/>
          <p:nvPr/>
        </p:nvCxnSpPr>
        <p:spPr>
          <a:xfrm flipH="1" flipV="1">
            <a:off x="4030345" y="3562350"/>
            <a:ext cx="140335" cy="172212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27" name="Oval 15"/>
          <p:cNvSpPr/>
          <p:nvPr/>
        </p:nvSpPr>
        <p:spPr>
          <a:xfrm>
            <a:off x="5127625" y="1885950"/>
            <a:ext cx="2247265" cy="221996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1"/>
              <a:lumOff val="25579"/>
              <a:alphaOff val="0"/>
            </a:schemeClr>
          </a:fillRef>
          <a:effectRef idx="0">
            <a:schemeClr val="accent5">
              <a:shade val="80000"/>
              <a:hueOff val="205224"/>
              <a:satOff val="-2231"/>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3" name="Oval 15"/>
          <p:cNvSpPr/>
          <p:nvPr/>
        </p:nvSpPr>
        <p:spPr>
          <a:xfrm>
            <a:off x="6955980" y="3694715"/>
            <a:ext cx="261678" cy="261678"/>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58" name="文本框 57"/>
          <p:cNvSpPr txBox="1"/>
          <p:nvPr/>
        </p:nvSpPr>
        <p:spPr>
          <a:xfrm>
            <a:off x="5440680" y="2202815"/>
            <a:ext cx="1793240" cy="1845310"/>
          </a:xfrm>
          <a:prstGeom prst="rect">
            <a:avLst/>
          </a:prstGeom>
          <a:noFill/>
        </p:spPr>
        <p:txBody>
          <a:bodyPr wrap="square" rtlCol="0">
            <a:spAutoFit/>
          </a:bodyPr>
          <a:p>
            <a:r>
              <a:rPr lang="en-US" altLang="zh-CN">
                <a:solidFill>
                  <a:srgbClr val="FF0000"/>
                </a:solidFill>
                <a:sym typeface="+mn-ea"/>
              </a:rPr>
              <a:t>7</a:t>
            </a:r>
            <a:r>
              <a:rPr lang="zh-CN" altLang="en-US">
                <a:solidFill>
                  <a:srgbClr val="FF0000"/>
                </a:solidFill>
                <a:sym typeface="+mn-ea"/>
              </a:rPr>
              <a:t>月</a:t>
            </a:r>
            <a:r>
              <a:rPr lang="zh-CN" altLang="en-US">
                <a:sym typeface="+mn-ea"/>
              </a:rPr>
              <a:t>，</a:t>
            </a:r>
            <a:r>
              <a:rPr lang="zh-CN" altLang="en-US">
                <a:solidFill>
                  <a:srgbClr val="FF0000"/>
                </a:solidFill>
                <a:sym typeface="+mn-ea"/>
              </a:rPr>
              <a:t>注册</a:t>
            </a:r>
            <a:r>
              <a:rPr lang="zh-CN" altLang="en-US">
                <a:sym typeface="+mn-ea"/>
              </a:rPr>
              <a:t>南理追光鸟科技创新有限公司；</a:t>
            </a:r>
            <a:r>
              <a:rPr lang="en-US" altLang="zh-CN">
                <a:solidFill>
                  <a:srgbClr val="FF0000"/>
                </a:solidFill>
                <a:sym typeface="+mn-ea"/>
              </a:rPr>
              <a:t>9</a:t>
            </a:r>
            <a:r>
              <a:rPr lang="zh-CN" altLang="en-US">
                <a:solidFill>
                  <a:srgbClr val="FF0000"/>
                </a:solidFill>
                <a:sym typeface="+mn-ea"/>
              </a:rPr>
              <a:t>月</a:t>
            </a:r>
            <a:r>
              <a:rPr lang="zh-CN" altLang="en-US">
                <a:sym typeface="+mn-ea"/>
              </a:rPr>
              <a:t>，投入南昌</a:t>
            </a:r>
            <a:r>
              <a:rPr lang="zh-CN" altLang="en-US">
                <a:solidFill>
                  <a:schemeClr val="tx1"/>
                </a:solidFill>
                <a:sym typeface="+mn-ea"/>
              </a:rPr>
              <a:t>正式</a:t>
            </a:r>
            <a:r>
              <a:rPr lang="zh-CN" altLang="en-US" sz="2400" b="1">
                <a:solidFill>
                  <a:srgbClr val="FF0000"/>
                </a:solidFill>
                <a:sym typeface="+mn-ea"/>
              </a:rPr>
              <a:t>开业</a:t>
            </a:r>
            <a:r>
              <a:rPr lang="zh-CN" altLang="en-US">
                <a:solidFill>
                  <a:srgbClr val="FF0000"/>
                </a:solidFill>
                <a:sym typeface="+mn-ea"/>
              </a:rPr>
              <a:t>。</a:t>
            </a:r>
            <a:r>
              <a:rPr lang="zh-CN" altLang="en-US">
                <a:sym typeface="+mn-ea"/>
              </a:rPr>
              <a:t>采取线下线上营销模式</a:t>
            </a:r>
            <a:endParaRPr lang="zh-CN" altLang="en-US"/>
          </a:p>
        </p:txBody>
      </p:sp>
      <p:sp>
        <p:nvSpPr>
          <p:cNvPr id="60" name="Oval 15"/>
          <p:cNvSpPr/>
          <p:nvPr/>
        </p:nvSpPr>
        <p:spPr>
          <a:xfrm>
            <a:off x="6819265" y="205740"/>
            <a:ext cx="2247265" cy="221996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1"/>
              <a:lumOff val="25579"/>
              <a:alphaOff val="0"/>
            </a:schemeClr>
          </a:fillRef>
          <a:effectRef idx="0">
            <a:schemeClr val="accent5">
              <a:shade val="80000"/>
              <a:hueOff val="205224"/>
              <a:satOff val="-2231"/>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65" name="Oval 15"/>
          <p:cNvSpPr/>
          <p:nvPr/>
        </p:nvSpPr>
        <p:spPr>
          <a:xfrm>
            <a:off x="9208135" y="1322070"/>
            <a:ext cx="2247265" cy="221996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1"/>
              <a:lumOff val="25579"/>
              <a:alphaOff val="0"/>
            </a:schemeClr>
          </a:fillRef>
          <a:effectRef idx="0">
            <a:schemeClr val="accent5">
              <a:shade val="80000"/>
              <a:hueOff val="205224"/>
              <a:satOff val="-2231"/>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66" name="Oval 15"/>
          <p:cNvSpPr/>
          <p:nvPr/>
        </p:nvSpPr>
        <p:spPr>
          <a:xfrm>
            <a:off x="8671560" y="1944370"/>
            <a:ext cx="261620" cy="26162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67" name="文本框 66"/>
          <p:cNvSpPr txBox="1"/>
          <p:nvPr/>
        </p:nvSpPr>
        <p:spPr>
          <a:xfrm>
            <a:off x="7068820" y="657860"/>
            <a:ext cx="1748790" cy="1476375"/>
          </a:xfrm>
          <a:prstGeom prst="rect">
            <a:avLst/>
          </a:prstGeom>
          <a:noFill/>
        </p:spPr>
        <p:txBody>
          <a:bodyPr wrap="square" rtlCol="0">
            <a:spAutoFit/>
          </a:bodyPr>
          <a:p>
            <a:r>
              <a:rPr lang="en-US" altLang="zh-CN">
                <a:solidFill>
                  <a:schemeClr val="accent1"/>
                </a:solidFill>
                <a:sym typeface="+mn-ea"/>
              </a:rPr>
              <a:t>10</a:t>
            </a:r>
            <a:r>
              <a:rPr lang="zh-CN" altLang="en-US">
                <a:solidFill>
                  <a:schemeClr val="accent1"/>
                </a:solidFill>
                <a:sym typeface="+mn-ea"/>
              </a:rPr>
              <a:t>月底</a:t>
            </a:r>
            <a:r>
              <a:rPr lang="zh-CN" altLang="en-US">
                <a:sym typeface="+mn-ea"/>
              </a:rPr>
              <a:t>，追光鸟科技营收</a:t>
            </a:r>
            <a:r>
              <a:rPr lang="en-US" altLang="zh-CN">
                <a:solidFill>
                  <a:schemeClr val="accent1"/>
                </a:solidFill>
                <a:sym typeface="+mn-ea"/>
              </a:rPr>
              <a:t>100</a:t>
            </a:r>
            <a:r>
              <a:rPr lang="zh-CN" altLang="en-US">
                <a:solidFill>
                  <a:schemeClr val="accent1"/>
                </a:solidFill>
                <a:sym typeface="+mn-ea"/>
              </a:rPr>
              <a:t>万；</a:t>
            </a:r>
            <a:r>
              <a:rPr lang="en-US" altLang="zh-CN">
                <a:solidFill>
                  <a:schemeClr val="accent1"/>
                </a:solidFill>
                <a:sym typeface="+mn-ea"/>
              </a:rPr>
              <a:t>12</a:t>
            </a:r>
            <a:r>
              <a:rPr lang="zh-CN" altLang="en-US">
                <a:solidFill>
                  <a:schemeClr val="accent1"/>
                </a:solidFill>
                <a:sym typeface="+mn-ea"/>
              </a:rPr>
              <a:t>月，</a:t>
            </a:r>
            <a:r>
              <a:rPr lang="zh-CN" altLang="en-US">
                <a:solidFill>
                  <a:srgbClr val="FF0000"/>
                </a:solidFill>
                <a:sym typeface="+mn-ea"/>
              </a:rPr>
              <a:t>追光鸟获得</a:t>
            </a:r>
            <a:r>
              <a:rPr lang="en-US" altLang="zh-CN">
                <a:solidFill>
                  <a:srgbClr val="FF0000"/>
                </a:solidFill>
                <a:sym typeface="+mn-ea"/>
              </a:rPr>
              <a:t>100</a:t>
            </a:r>
            <a:r>
              <a:rPr lang="zh-CN" altLang="en-US">
                <a:solidFill>
                  <a:srgbClr val="FF0000"/>
                </a:solidFill>
                <a:sym typeface="+mn-ea"/>
              </a:rPr>
              <a:t>万融资。</a:t>
            </a:r>
            <a:endParaRPr lang="zh-CN" altLang="en-US"/>
          </a:p>
        </p:txBody>
      </p:sp>
      <p:sp>
        <p:nvSpPr>
          <p:cNvPr id="68" name="文本框 67"/>
          <p:cNvSpPr txBox="1"/>
          <p:nvPr/>
        </p:nvSpPr>
        <p:spPr>
          <a:xfrm>
            <a:off x="9366885" y="1697355"/>
            <a:ext cx="2150110" cy="1753235"/>
          </a:xfrm>
          <a:prstGeom prst="rect">
            <a:avLst/>
          </a:prstGeom>
          <a:noFill/>
        </p:spPr>
        <p:txBody>
          <a:bodyPr wrap="square" rtlCol="0">
            <a:spAutoFit/>
          </a:bodyPr>
          <a:p>
            <a:r>
              <a:rPr lang="en-US" altLang="zh-CN">
                <a:solidFill>
                  <a:srgbClr val="FF0000"/>
                </a:solidFill>
                <a:sym typeface="+mn-ea"/>
              </a:rPr>
              <a:t>2</a:t>
            </a:r>
            <a:r>
              <a:rPr lang="zh-CN" altLang="en-US">
                <a:solidFill>
                  <a:srgbClr val="FF0000"/>
                </a:solidFill>
                <a:sym typeface="+mn-ea"/>
              </a:rPr>
              <a:t>月，</a:t>
            </a:r>
            <a:r>
              <a:rPr lang="zh-CN" altLang="en-US">
                <a:sym typeface="+mn-ea"/>
              </a:rPr>
              <a:t>市场营销部开拓高校食堂布局业务，</a:t>
            </a:r>
            <a:r>
              <a:rPr lang="en-US" altLang="zh-CN">
                <a:sym typeface="+mn-ea"/>
              </a:rPr>
              <a:t>4</a:t>
            </a:r>
            <a:r>
              <a:rPr lang="zh-CN" altLang="en-US">
                <a:sym typeface="+mn-ea"/>
              </a:rPr>
              <a:t>月获红谷滩杯第</a:t>
            </a:r>
            <a:r>
              <a:rPr lang="en-US" altLang="zh-CN">
                <a:sym typeface="+mn-ea"/>
              </a:rPr>
              <a:t>12</a:t>
            </a:r>
            <a:r>
              <a:rPr lang="zh-CN" altLang="en-US">
                <a:sym typeface="+mn-ea"/>
              </a:rPr>
              <a:t>届南昌市</a:t>
            </a:r>
            <a:r>
              <a:rPr lang="zh-CN" altLang="en-US">
                <a:solidFill>
                  <a:srgbClr val="FF0000"/>
                </a:solidFill>
                <a:sym typeface="+mn-ea"/>
              </a:rPr>
              <a:t>科技创新大赛三等奖</a:t>
            </a:r>
            <a:endParaRPr lang="zh-CN" altLang="en-US">
              <a:solidFill>
                <a:srgbClr val="FF0000"/>
              </a:solidFill>
            </a:endParaRPr>
          </a:p>
          <a:p>
            <a:endParaRPr lang="zh-CN" altLang="en-US"/>
          </a:p>
        </p:txBody>
      </p:sp>
      <p:sp>
        <p:nvSpPr>
          <p:cNvPr id="69" name="Oval 15"/>
          <p:cNvSpPr/>
          <p:nvPr/>
        </p:nvSpPr>
        <p:spPr>
          <a:xfrm>
            <a:off x="11115040" y="2943860"/>
            <a:ext cx="261620" cy="271780"/>
          </a:xfrm>
          <a:prstGeom prst="ellipse">
            <a:avLst/>
          </a:prstGeom>
          <a:solidFill>
            <a:srgbClr val="FFD861"/>
          </a:solidFill>
        </p:spPr>
        <p:style>
          <a:lnRef idx="2">
            <a:schemeClr val="lt1">
              <a:hueOff val="0"/>
              <a:satOff val="0"/>
              <a:lumOff val="0"/>
              <a:alphaOff val="0"/>
            </a:schemeClr>
          </a:lnRef>
          <a:fillRef idx="1">
            <a:schemeClr val="accent5">
              <a:shade val="80000"/>
              <a:hueOff val="205224"/>
              <a:satOff val="-2233"/>
              <a:lumOff val="25579"/>
              <a:alphaOff val="0"/>
            </a:schemeClr>
          </a:fillRef>
          <a:effectRef idx="0">
            <a:schemeClr val="accent5">
              <a:shade val="80000"/>
              <a:hueOff val="205224"/>
              <a:satOff val="-223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cxnSp>
        <p:nvCxnSpPr>
          <p:cNvPr id="70" name="直接箭头连接符 69"/>
          <p:cNvCxnSpPr>
            <a:stCxn id="12" idx="0"/>
            <a:endCxn id="27" idx="4"/>
          </p:cNvCxnSpPr>
          <p:nvPr/>
        </p:nvCxnSpPr>
        <p:spPr>
          <a:xfrm flipV="1">
            <a:off x="6181725" y="4105910"/>
            <a:ext cx="69850" cy="60071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71" name="直接箭头连接符 70"/>
          <p:cNvCxnSpPr>
            <a:stCxn id="13" idx="0"/>
            <a:endCxn id="60" idx="4"/>
          </p:cNvCxnSpPr>
          <p:nvPr/>
        </p:nvCxnSpPr>
        <p:spPr>
          <a:xfrm flipV="1">
            <a:off x="7732395" y="2425700"/>
            <a:ext cx="210820" cy="206121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4" name="文本框 73"/>
          <p:cNvSpPr txBox="1"/>
          <p:nvPr/>
        </p:nvSpPr>
        <p:spPr>
          <a:xfrm>
            <a:off x="2119630" y="5734050"/>
            <a:ext cx="805180" cy="368300"/>
          </a:xfrm>
          <a:prstGeom prst="rect">
            <a:avLst/>
          </a:prstGeom>
          <a:noFill/>
        </p:spPr>
        <p:txBody>
          <a:bodyPr wrap="square" rtlCol="0">
            <a:spAutoFit/>
          </a:bodyPr>
          <a:p>
            <a:r>
              <a:rPr lang="en-US" altLang="zh-CN"/>
              <a:t>2021</a:t>
            </a:r>
            <a:endParaRPr lang="en-US" altLang="zh-CN"/>
          </a:p>
        </p:txBody>
      </p:sp>
      <p:sp>
        <p:nvSpPr>
          <p:cNvPr id="75" name="文本框 74"/>
          <p:cNvSpPr txBox="1"/>
          <p:nvPr/>
        </p:nvSpPr>
        <p:spPr>
          <a:xfrm>
            <a:off x="8604885" y="3867150"/>
            <a:ext cx="909320" cy="368300"/>
          </a:xfrm>
          <a:prstGeom prst="rect">
            <a:avLst/>
          </a:prstGeom>
          <a:noFill/>
        </p:spPr>
        <p:txBody>
          <a:bodyPr wrap="square" rtlCol="0">
            <a:spAutoFit/>
          </a:bodyPr>
          <a:p>
            <a:r>
              <a:rPr lang="en-US" altLang="zh-CN"/>
              <a:t>2022</a:t>
            </a:r>
            <a:endParaRPr lang="en-US" altLang="zh-CN"/>
          </a:p>
        </p:txBody>
      </p:sp>
      <p:cxnSp>
        <p:nvCxnSpPr>
          <p:cNvPr id="77" name="直接箭头连接符 76"/>
          <p:cNvCxnSpPr>
            <a:stCxn id="55" idx="0"/>
          </p:cNvCxnSpPr>
          <p:nvPr/>
        </p:nvCxnSpPr>
        <p:spPr>
          <a:xfrm flipV="1">
            <a:off x="9514205" y="3404870"/>
            <a:ext cx="412115" cy="83058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900" decel="100000" fill="hold"/>
                                        <p:tgtEl>
                                          <p:spTgt spid="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4" fill="hold">
                            <p:stCondLst>
                              <p:cond delay="3000"/>
                            </p:stCondLst>
                            <p:childTnLst>
                              <p:par>
                                <p:cTn id="25" presetID="37"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31" fill="hold">
                            <p:stCondLst>
                              <p:cond delay="4000"/>
                            </p:stCondLst>
                            <p:childTnLst>
                              <p:par>
                                <p:cTn id="32" presetID="37"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900" decel="100000" fill="hold"/>
                                        <p:tgtEl>
                                          <p:spTgt spid="1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8" fill="hold">
                            <p:stCondLst>
                              <p:cond delay="5000"/>
                            </p:stCondLst>
                            <p:childTnLst>
                              <p:par>
                                <p:cTn id="39" presetID="53" presetClass="entr" presetSubtype="16"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par>
                          <p:cTn id="44" fill="hold">
                            <p:stCondLst>
                              <p:cond delay="5500"/>
                            </p:stCondLst>
                            <p:childTnLst>
                              <p:par>
                                <p:cTn id="45" presetID="37" presetClass="entr" presetSubtype="0"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1000"/>
                                        <p:tgtEl>
                                          <p:spTgt spid="55"/>
                                        </p:tgtEl>
                                      </p:cBhvr>
                                    </p:animEffect>
                                    <p:anim calcmode="lin" valueType="num">
                                      <p:cBhvr>
                                        <p:cTn id="48" dur="1000" fill="hold"/>
                                        <p:tgtEl>
                                          <p:spTgt spid="55"/>
                                        </p:tgtEl>
                                        <p:attrNameLst>
                                          <p:attrName>ppt_x</p:attrName>
                                        </p:attrNameLst>
                                      </p:cBhvr>
                                      <p:tavLst>
                                        <p:tav tm="0">
                                          <p:val>
                                            <p:strVal val="#ppt_x"/>
                                          </p:val>
                                        </p:tav>
                                        <p:tav tm="100000">
                                          <p:val>
                                            <p:strVal val="#ppt_x"/>
                                          </p:val>
                                        </p:tav>
                                      </p:tavLst>
                                    </p:anim>
                                    <p:anim calcmode="lin" valueType="num">
                                      <p:cBhvr>
                                        <p:cTn id="49" dur="900" decel="100000" fill="hold"/>
                                        <p:tgtEl>
                                          <p:spTgt spid="55"/>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6500"/>
                            </p:stCondLst>
                            <p:childTnLst>
                              <p:par>
                                <p:cTn id="55" presetID="37"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900" decel="100000" fill="hold"/>
                                        <p:tgtEl>
                                          <p:spTgt spid="14"/>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61" fill="hold">
                            <p:stCondLst>
                              <p:cond delay="7500"/>
                            </p:stCondLst>
                            <p:childTnLst>
                              <p:par>
                                <p:cTn id="62" presetID="37"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900" decel="100000" fill="hold"/>
                                        <p:tgtEl>
                                          <p:spTgt spid="17"/>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68" fill="hold">
                            <p:stCondLst>
                              <p:cond delay="8500"/>
                            </p:stCondLst>
                            <p:childTnLst>
                              <p:par>
                                <p:cTn id="69" presetID="37"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900" decel="100000" fill="hold"/>
                                        <p:tgtEl>
                                          <p:spTgt spid="19"/>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75" fill="hold">
                            <p:stCondLst>
                              <p:cond delay="9500"/>
                            </p:stCondLst>
                            <p:childTnLst>
                              <p:par>
                                <p:cTn id="76" presetID="37" presetClass="entr" presetSubtype="0"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000"/>
                                        <p:tgtEl>
                                          <p:spTgt spid="23"/>
                                        </p:tgtEl>
                                      </p:cBhvr>
                                    </p:animEffect>
                                    <p:anim calcmode="lin" valueType="num">
                                      <p:cBhvr>
                                        <p:cTn id="79" dur="1000" fill="hold"/>
                                        <p:tgtEl>
                                          <p:spTgt spid="23"/>
                                        </p:tgtEl>
                                        <p:attrNameLst>
                                          <p:attrName>ppt_x</p:attrName>
                                        </p:attrNameLst>
                                      </p:cBhvr>
                                      <p:tavLst>
                                        <p:tav tm="0">
                                          <p:val>
                                            <p:strVal val="#ppt_x"/>
                                          </p:val>
                                        </p:tav>
                                        <p:tav tm="100000">
                                          <p:val>
                                            <p:strVal val="#ppt_x"/>
                                          </p:val>
                                        </p:tav>
                                      </p:tavLst>
                                    </p:anim>
                                    <p:anim calcmode="lin" valueType="num">
                                      <p:cBhvr>
                                        <p:cTn id="80" dur="900" decel="100000" fill="hold"/>
                                        <p:tgtEl>
                                          <p:spTgt spid="23"/>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82" fill="hold">
                            <p:stCondLst>
                              <p:cond delay="10500"/>
                            </p:stCondLst>
                            <p:childTnLst>
                              <p:par>
                                <p:cTn id="83" presetID="37"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900" decel="100000" fill="hold"/>
                                        <p:tgtEl>
                                          <p:spTgt spid="27"/>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89" fill="hold">
                            <p:stCondLst>
                              <p:cond delay="11500"/>
                            </p:stCondLst>
                            <p:childTnLst>
                              <p:par>
                                <p:cTn id="90" presetID="37" presetClass="entr" presetSubtype="0"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900" decel="100000" fill="hold"/>
                                        <p:tgtEl>
                                          <p:spTgt spid="33"/>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96" fill="hold">
                            <p:stCondLst>
                              <p:cond delay="12500"/>
                            </p:stCondLst>
                            <p:childTnLst>
                              <p:par>
                                <p:cTn id="97" presetID="37" presetClass="entr" presetSubtype="0" fill="hold" grpId="0" nodeType="after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1000"/>
                                        <p:tgtEl>
                                          <p:spTgt spid="60"/>
                                        </p:tgtEl>
                                      </p:cBhvr>
                                    </p:animEffect>
                                    <p:anim calcmode="lin" valueType="num">
                                      <p:cBhvr>
                                        <p:cTn id="100" dur="1000" fill="hold"/>
                                        <p:tgtEl>
                                          <p:spTgt spid="60"/>
                                        </p:tgtEl>
                                        <p:attrNameLst>
                                          <p:attrName>ppt_x</p:attrName>
                                        </p:attrNameLst>
                                      </p:cBhvr>
                                      <p:tavLst>
                                        <p:tav tm="0">
                                          <p:val>
                                            <p:strVal val="#ppt_x"/>
                                          </p:val>
                                        </p:tav>
                                        <p:tav tm="100000">
                                          <p:val>
                                            <p:strVal val="#ppt_x"/>
                                          </p:val>
                                        </p:tav>
                                      </p:tavLst>
                                    </p:anim>
                                    <p:anim calcmode="lin" valueType="num">
                                      <p:cBhvr>
                                        <p:cTn id="101" dur="900" decel="100000" fill="hold"/>
                                        <p:tgtEl>
                                          <p:spTgt spid="6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par>
                          <p:cTn id="103" fill="hold">
                            <p:stCondLst>
                              <p:cond delay="13500"/>
                            </p:stCondLst>
                            <p:childTnLst>
                              <p:par>
                                <p:cTn id="104" presetID="37" presetClass="entr" presetSubtype="0" fill="hold" grpId="0" nodeType="after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0"/>
                                        <p:tgtEl>
                                          <p:spTgt spid="65"/>
                                        </p:tgtEl>
                                      </p:cBhvr>
                                    </p:animEffect>
                                    <p:anim calcmode="lin" valueType="num">
                                      <p:cBhvr>
                                        <p:cTn id="107" dur="1000" fill="hold"/>
                                        <p:tgtEl>
                                          <p:spTgt spid="65"/>
                                        </p:tgtEl>
                                        <p:attrNameLst>
                                          <p:attrName>ppt_x</p:attrName>
                                        </p:attrNameLst>
                                      </p:cBhvr>
                                      <p:tavLst>
                                        <p:tav tm="0">
                                          <p:val>
                                            <p:strVal val="#ppt_x"/>
                                          </p:val>
                                        </p:tav>
                                        <p:tav tm="100000">
                                          <p:val>
                                            <p:strVal val="#ppt_x"/>
                                          </p:val>
                                        </p:tav>
                                      </p:tavLst>
                                    </p:anim>
                                    <p:anim calcmode="lin" valueType="num">
                                      <p:cBhvr>
                                        <p:cTn id="108" dur="900" decel="100000" fill="hold"/>
                                        <p:tgtEl>
                                          <p:spTgt spid="65"/>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110" fill="hold">
                            <p:stCondLst>
                              <p:cond delay="14500"/>
                            </p:stCondLst>
                            <p:childTnLst>
                              <p:par>
                                <p:cTn id="111" presetID="37" presetClass="entr" presetSubtype="0" fill="hold" grpId="0" nodeType="after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1000"/>
                                        <p:tgtEl>
                                          <p:spTgt spid="66"/>
                                        </p:tgtEl>
                                      </p:cBhvr>
                                    </p:animEffect>
                                    <p:anim calcmode="lin" valueType="num">
                                      <p:cBhvr>
                                        <p:cTn id="114" dur="1000" fill="hold"/>
                                        <p:tgtEl>
                                          <p:spTgt spid="66"/>
                                        </p:tgtEl>
                                        <p:attrNameLst>
                                          <p:attrName>ppt_x</p:attrName>
                                        </p:attrNameLst>
                                      </p:cBhvr>
                                      <p:tavLst>
                                        <p:tav tm="0">
                                          <p:val>
                                            <p:strVal val="#ppt_x"/>
                                          </p:val>
                                        </p:tav>
                                        <p:tav tm="100000">
                                          <p:val>
                                            <p:strVal val="#ppt_x"/>
                                          </p:val>
                                        </p:tav>
                                      </p:tavLst>
                                    </p:anim>
                                    <p:anim calcmode="lin" valueType="num">
                                      <p:cBhvr>
                                        <p:cTn id="115" dur="900" decel="100000" fill="hold"/>
                                        <p:tgtEl>
                                          <p:spTgt spid="66"/>
                                        </p:tgtEl>
                                        <p:attrNameLst>
                                          <p:attrName>ppt_y</p:attrName>
                                        </p:attrNameLst>
                                      </p:cBhvr>
                                      <p:tavLst>
                                        <p:tav tm="0">
                                          <p:val>
                                            <p:strVal val="#ppt_y+1"/>
                                          </p:val>
                                        </p:tav>
                                        <p:tav tm="100000">
                                          <p:val>
                                            <p:strVal val="#ppt_y-.03"/>
                                          </p:val>
                                        </p:tav>
                                      </p:tavLst>
                                    </p:anim>
                                    <p:anim calcmode="lin" valueType="num">
                                      <p:cBhvr>
                                        <p:cTn id="116"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childTnLst>
                          </p:cTn>
                        </p:par>
                        <p:par>
                          <p:cTn id="117" fill="hold">
                            <p:stCondLst>
                              <p:cond delay="15500"/>
                            </p:stCondLst>
                            <p:childTnLst>
                              <p:par>
                                <p:cTn id="118" presetID="37" presetClass="entr" presetSubtype="0" fill="hold" grpId="0" nodeType="after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fade">
                                      <p:cBhvr>
                                        <p:cTn id="120" dur="1000"/>
                                        <p:tgtEl>
                                          <p:spTgt spid="69"/>
                                        </p:tgtEl>
                                      </p:cBhvr>
                                    </p:animEffect>
                                    <p:anim calcmode="lin" valueType="num">
                                      <p:cBhvr>
                                        <p:cTn id="121" dur="1000" fill="hold"/>
                                        <p:tgtEl>
                                          <p:spTgt spid="69"/>
                                        </p:tgtEl>
                                        <p:attrNameLst>
                                          <p:attrName>ppt_x</p:attrName>
                                        </p:attrNameLst>
                                      </p:cBhvr>
                                      <p:tavLst>
                                        <p:tav tm="0">
                                          <p:val>
                                            <p:strVal val="#ppt_x"/>
                                          </p:val>
                                        </p:tav>
                                        <p:tav tm="100000">
                                          <p:val>
                                            <p:strVal val="#ppt_x"/>
                                          </p:val>
                                        </p:tav>
                                      </p:tavLst>
                                    </p:anim>
                                    <p:anim calcmode="lin" valueType="num">
                                      <p:cBhvr>
                                        <p:cTn id="122" dur="900" decel="100000" fill="hold"/>
                                        <p:tgtEl>
                                          <p:spTgt spid="69"/>
                                        </p:tgtEl>
                                        <p:attrNameLst>
                                          <p:attrName>ppt_y</p:attrName>
                                        </p:attrNameLst>
                                      </p:cBhvr>
                                      <p:tavLst>
                                        <p:tav tm="0">
                                          <p:val>
                                            <p:strVal val="#ppt_y+1"/>
                                          </p:val>
                                        </p:tav>
                                        <p:tav tm="100000">
                                          <p:val>
                                            <p:strVal val="#ppt_y-.03"/>
                                          </p:val>
                                        </p:tav>
                                      </p:tavLst>
                                    </p:anim>
                                    <p:anim calcmode="lin" valueType="num">
                                      <p:cBhvr>
                                        <p:cTn id="123"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bldLvl="0" animBg="1"/>
      <p:bldP spid="12" grpId="0" bldLvl="0" animBg="1"/>
      <p:bldP spid="13" grpId="0" bldLvl="0" animBg="1"/>
      <p:bldP spid="16" grpId="0" bldLvl="0" animBg="1"/>
      <p:bldP spid="55" grpId="0" bldLvl="0" animBg="1"/>
      <p:bldP spid="62" grpId="0" bldLvl="0" animBg="1"/>
      <p:bldP spid="14" grpId="0" bldLvl="0" animBg="1"/>
      <p:bldP spid="17" grpId="0" bldLvl="0" animBg="1"/>
      <p:bldP spid="19" grpId="0" bldLvl="0" animBg="1"/>
      <p:bldP spid="23" grpId="0" bldLvl="0" animBg="1"/>
      <p:bldP spid="27" grpId="0" bldLvl="0" animBg="1"/>
      <p:bldP spid="33" grpId="0" bldLvl="0" animBg="1"/>
      <p:bldP spid="60" grpId="0" bldLvl="0" animBg="1"/>
      <p:bldP spid="65" grpId="0" bldLvl="0" animBg="1"/>
      <p:bldP spid="66" grpId="0" bldLvl="0" animBg="1"/>
      <p:bldP spid="6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160991" y="283670"/>
            <a:ext cx="23717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营销模式</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45"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46"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7"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8"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 name="文本框 1"/>
          <p:cNvSpPr txBox="1"/>
          <p:nvPr/>
        </p:nvSpPr>
        <p:spPr>
          <a:xfrm>
            <a:off x="2132965" y="1258570"/>
            <a:ext cx="1597660" cy="478155"/>
          </a:xfrm>
          <a:prstGeom prst="rect">
            <a:avLst/>
          </a:prstGeom>
          <a:noFill/>
        </p:spPr>
        <p:txBody>
          <a:bodyPr wrap="square" rtlCol="0">
            <a:noAutofit/>
          </a:bodyPr>
          <a:p>
            <a:r>
              <a:rPr lang="zh-CN" altLang="en-US" sz="2400" b="1">
                <a:solidFill>
                  <a:schemeClr val="accent4"/>
                </a:solidFill>
              </a:rPr>
              <a:t>线上营销</a:t>
            </a:r>
            <a:endParaRPr lang="zh-CN" altLang="en-US" sz="2400" b="1">
              <a:solidFill>
                <a:schemeClr val="accent4"/>
              </a:solidFill>
            </a:endParaRPr>
          </a:p>
        </p:txBody>
      </p:sp>
      <p:sp>
        <p:nvSpPr>
          <p:cNvPr id="12" name="文本框 11"/>
          <p:cNvSpPr txBox="1"/>
          <p:nvPr/>
        </p:nvSpPr>
        <p:spPr>
          <a:xfrm>
            <a:off x="7156450" y="1276350"/>
            <a:ext cx="4064000" cy="460375"/>
          </a:xfrm>
          <a:prstGeom prst="rect">
            <a:avLst/>
          </a:prstGeom>
          <a:noFill/>
        </p:spPr>
        <p:txBody>
          <a:bodyPr wrap="square" rtlCol="0">
            <a:spAutoFit/>
          </a:bodyPr>
          <a:p>
            <a:r>
              <a:rPr lang="zh-CN" altLang="en-US" sz="2400" b="1">
                <a:solidFill>
                  <a:schemeClr val="accent4"/>
                </a:solidFill>
              </a:rPr>
              <a:t>线下营销</a:t>
            </a:r>
            <a:endParaRPr lang="zh-CN" altLang="en-US" sz="2400" b="1">
              <a:solidFill>
                <a:schemeClr val="accent4"/>
              </a:solidFill>
            </a:endParaRPr>
          </a:p>
        </p:txBody>
      </p:sp>
      <p:sp>
        <p:nvSpPr>
          <p:cNvPr id="17" name="文本框 16"/>
          <p:cNvSpPr txBox="1"/>
          <p:nvPr/>
        </p:nvSpPr>
        <p:spPr>
          <a:xfrm>
            <a:off x="866140" y="4684395"/>
            <a:ext cx="4688840" cy="1845310"/>
          </a:xfrm>
          <a:prstGeom prst="rect">
            <a:avLst/>
          </a:prstGeom>
          <a:noFill/>
        </p:spPr>
        <p:txBody>
          <a:bodyPr wrap="square" rtlCol="0">
            <a:spAutoFit/>
          </a:bodyPr>
          <a:p>
            <a:pPr marL="285750" indent="-285750">
              <a:buFont typeface="Wingdings" panose="05000000000000000000" charset="0"/>
              <a:buChar char="l"/>
            </a:pPr>
            <a:r>
              <a:rPr lang="zh-CN" altLang="en-US"/>
              <a:t>注册</a:t>
            </a:r>
            <a:r>
              <a:rPr lang="zh-CN" altLang="en-US" sz="2000" b="1">
                <a:solidFill>
                  <a:srgbClr val="FF0000"/>
                </a:solidFill>
              </a:rPr>
              <a:t>微信小程序</a:t>
            </a:r>
            <a:r>
              <a:rPr lang="zh-CN" altLang="en-US"/>
              <a:t>，在小程序中提供发货链接和售后服务，目前文章浏览量已到达</a:t>
            </a:r>
            <a:r>
              <a:rPr lang="en-US" altLang="zh-CN">
                <a:solidFill>
                  <a:srgbClr val="FF0000"/>
                </a:solidFill>
              </a:rPr>
              <a:t>1877</a:t>
            </a:r>
            <a:r>
              <a:rPr lang="zh-CN" altLang="en-US">
                <a:solidFill>
                  <a:srgbClr val="FF0000"/>
                </a:solidFill>
              </a:rPr>
              <a:t>次</a:t>
            </a:r>
            <a:endParaRPr lang="zh-CN" altLang="en-US"/>
          </a:p>
          <a:p>
            <a:pPr marL="285750" indent="-285750">
              <a:buFont typeface="Wingdings" panose="05000000000000000000" charset="0"/>
              <a:buChar char="l"/>
            </a:pPr>
            <a:r>
              <a:rPr lang="zh-CN" altLang="en-US"/>
              <a:t>利用电视，抖音等</a:t>
            </a:r>
            <a:r>
              <a:rPr lang="zh-CN" altLang="en-US" sz="2000" b="1">
                <a:solidFill>
                  <a:srgbClr val="FF0000"/>
                </a:solidFill>
              </a:rPr>
              <a:t>自媒体平台推广</a:t>
            </a:r>
            <a:endParaRPr lang="zh-CN" altLang="en-US" sz="2000" b="1">
              <a:solidFill>
                <a:srgbClr val="FF0000"/>
              </a:solidFill>
            </a:endParaRPr>
          </a:p>
          <a:p>
            <a:pPr marL="285750" indent="-285750">
              <a:buFont typeface="Wingdings" panose="05000000000000000000" charset="0"/>
              <a:buChar char="l"/>
            </a:pPr>
            <a:r>
              <a:rPr lang="zh-CN" altLang="en-US"/>
              <a:t>与</a:t>
            </a:r>
            <a:r>
              <a:rPr lang="zh-CN" altLang="en-US" sz="2000" b="1">
                <a:solidFill>
                  <a:srgbClr val="FF0000"/>
                </a:solidFill>
              </a:rPr>
              <a:t>食品安全检测局开展合作</a:t>
            </a:r>
            <a:r>
              <a:rPr lang="zh-CN" altLang="en-US"/>
              <a:t>，拿到商户流量</a:t>
            </a:r>
            <a:r>
              <a:rPr lang="en-US" altLang="zh-CN"/>
              <a:t>/</a:t>
            </a:r>
            <a:endParaRPr lang="en-US" altLang="zh-CN"/>
          </a:p>
        </p:txBody>
      </p:sp>
      <p:sp>
        <p:nvSpPr>
          <p:cNvPr id="23" name="文本框 22"/>
          <p:cNvSpPr txBox="1"/>
          <p:nvPr/>
        </p:nvSpPr>
        <p:spPr>
          <a:xfrm>
            <a:off x="6383655" y="4675505"/>
            <a:ext cx="4064000" cy="1322070"/>
          </a:xfrm>
          <a:prstGeom prst="rect">
            <a:avLst/>
          </a:prstGeom>
          <a:noFill/>
        </p:spPr>
        <p:txBody>
          <a:bodyPr wrap="square" rtlCol="0">
            <a:spAutoFit/>
          </a:bodyPr>
          <a:p>
            <a:pPr marL="285750" indent="-285750">
              <a:buFont typeface="Wingdings" panose="05000000000000000000" charset="0"/>
              <a:buChar char="l"/>
            </a:pPr>
            <a:r>
              <a:rPr lang="zh-CN" altLang="en-US"/>
              <a:t>通过走访各高校，中学等学校向</a:t>
            </a:r>
            <a:r>
              <a:rPr lang="zh-CN" altLang="en-US" sz="2000" b="1">
                <a:solidFill>
                  <a:srgbClr val="FF0000"/>
                </a:solidFill>
              </a:rPr>
              <a:t>校相关部门深化交流，共创校内食品安全。</a:t>
            </a:r>
            <a:endParaRPr lang="zh-CN" altLang="en-US" sz="2000" b="1">
              <a:solidFill>
                <a:srgbClr val="FF0000"/>
              </a:solidFill>
            </a:endParaRPr>
          </a:p>
          <a:p>
            <a:pPr indent="0">
              <a:buFont typeface="Wingdings" panose="05000000000000000000" charset="0"/>
              <a:buNone/>
            </a:pPr>
            <a:endParaRPr lang="zh-CN" altLang="en-US" sz="2000" b="1">
              <a:solidFill>
                <a:srgbClr val="FF0000"/>
              </a:solidFill>
            </a:endParaRPr>
          </a:p>
        </p:txBody>
      </p:sp>
      <p:pic>
        <p:nvPicPr>
          <p:cNvPr id="24" name="图片 23"/>
          <p:cNvPicPr>
            <a:picLocks noChangeAspect="1"/>
          </p:cNvPicPr>
          <p:nvPr/>
        </p:nvPicPr>
        <p:blipFill>
          <a:blip r:embed="rId1"/>
          <a:srcRect l="318" t="-419" r="15246" b="419"/>
          <a:stretch>
            <a:fillRect/>
          </a:stretch>
        </p:blipFill>
        <p:spPr>
          <a:xfrm>
            <a:off x="1060450" y="1695450"/>
            <a:ext cx="2697480" cy="2783205"/>
          </a:xfrm>
          <a:prstGeom prst="rect">
            <a:avLst/>
          </a:prstGeom>
        </p:spPr>
      </p:pic>
      <p:sp>
        <p:nvSpPr>
          <p:cNvPr id="25" name="矩形 24"/>
          <p:cNvSpPr/>
          <p:nvPr/>
        </p:nvSpPr>
        <p:spPr>
          <a:xfrm>
            <a:off x="709930" y="1802130"/>
            <a:ext cx="266700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accent1"/>
                </a:solidFill>
                <a:effectLst>
                  <a:outerShdw blurRad="38100" dist="25400" dir="5400000" algn="ctr" rotWithShape="0">
                    <a:srgbClr val="6E747A">
                      <a:alpha val="43000"/>
                    </a:srgbClr>
                  </a:outerShdw>
                </a:effectLst>
                <a:latin typeface="华文琥珀" panose="02010800040101010101" charset="-122"/>
                <a:ea typeface="华文琥珀" panose="02010800040101010101" charset="-122"/>
              </a:rPr>
              <a:t>追光鸟科技</a:t>
            </a:r>
            <a:endParaRPr lang="zh-CN" altLang="en-US">
              <a:solidFill>
                <a:schemeClr val="accent1"/>
              </a:solidFill>
              <a:effectLst>
                <a:outerShdw blurRad="38100" dist="25400" dir="5400000" algn="ctr" rotWithShape="0">
                  <a:srgbClr val="6E747A">
                    <a:alpha val="43000"/>
                  </a:srgbClr>
                </a:outerShdw>
              </a:effectLst>
              <a:latin typeface="华文琥珀" panose="02010800040101010101" charset="-122"/>
              <a:ea typeface="华文琥珀" panose="02010800040101010101" charset="-122"/>
            </a:endParaRPr>
          </a:p>
        </p:txBody>
      </p:sp>
      <p:sp>
        <p:nvSpPr>
          <p:cNvPr id="27" name="矩形 26"/>
          <p:cNvSpPr/>
          <p:nvPr/>
        </p:nvSpPr>
        <p:spPr>
          <a:xfrm>
            <a:off x="3730625" y="2861310"/>
            <a:ext cx="192405" cy="75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2967990" y="2026285"/>
            <a:ext cx="333375" cy="339725"/>
          </a:xfrm>
          <a:prstGeom prst="ellipse">
            <a:avLst/>
          </a:prstGeom>
          <a:solidFill>
            <a:schemeClr val="bg1"/>
          </a:solid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387878" y="1695450"/>
            <a:ext cx="1522181" cy="2782544"/>
            <a:chOff x="4850" y="2481"/>
            <a:chExt cx="2111" cy="4571"/>
          </a:xfrm>
        </p:grpSpPr>
        <p:pic>
          <p:nvPicPr>
            <p:cNvPr id="26" name="图片 25"/>
            <p:cNvPicPr>
              <a:picLocks noChangeAspect="1"/>
            </p:cNvPicPr>
            <p:nvPr/>
          </p:nvPicPr>
          <p:blipFill>
            <a:blip r:embed="rId2"/>
            <a:stretch>
              <a:fillRect/>
            </a:stretch>
          </p:blipFill>
          <p:spPr>
            <a:xfrm>
              <a:off x="4850" y="2481"/>
              <a:ext cx="2111" cy="4571"/>
            </a:xfrm>
            <a:prstGeom prst="rect">
              <a:avLst/>
            </a:prstGeom>
          </p:spPr>
        </p:pic>
        <p:sp>
          <p:nvSpPr>
            <p:cNvPr id="28" name="矩形 27"/>
            <p:cNvSpPr/>
            <p:nvPr/>
          </p:nvSpPr>
          <p:spPr>
            <a:xfrm>
              <a:off x="5393" y="3282"/>
              <a:ext cx="1553" cy="300"/>
            </a:xfrm>
            <a:prstGeom prst="rect">
              <a:avLst/>
            </a:prstGeom>
            <a:solidFill>
              <a:srgbClr val="2F3650"/>
            </a:solidFill>
            <a:ln w="3175">
              <a:solidFill>
                <a:srgbClr val="2F365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400" b="1">
                  <a:solidFill>
                    <a:schemeClr val="bg2"/>
                  </a:solidFill>
                </a:rPr>
                <a:t>追光检测</a:t>
              </a:r>
              <a:endParaRPr lang="zh-CN" altLang="en-US" sz="400" b="1">
                <a:solidFill>
                  <a:schemeClr val="bg2"/>
                </a:solidFill>
              </a:endParaRPr>
            </a:p>
          </p:txBody>
        </p:sp>
        <p:pic>
          <p:nvPicPr>
            <p:cNvPr id="30" name="图片 29"/>
            <p:cNvPicPr>
              <a:picLocks noChangeAspect="1"/>
            </p:cNvPicPr>
            <p:nvPr/>
          </p:nvPicPr>
          <p:blipFill>
            <a:blip r:embed="rId3"/>
            <a:stretch>
              <a:fillRect/>
            </a:stretch>
          </p:blipFill>
          <p:spPr>
            <a:xfrm>
              <a:off x="4941" y="3215"/>
              <a:ext cx="515" cy="515"/>
            </a:xfrm>
            <a:prstGeom prst="ellipse">
              <a:avLst/>
            </a:prstGeom>
            <a:ln>
              <a:solidFill>
                <a:schemeClr val="accent1">
                  <a:lumMod val="20000"/>
                  <a:lumOff val="80000"/>
                </a:schemeClr>
              </a:solidFill>
            </a:ln>
          </p:spPr>
        </p:pic>
      </p:grpSp>
      <p:pic>
        <p:nvPicPr>
          <p:cNvPr id="100" name="图片 99"/>
          <p:cNvPicPr/>
          <p:nvPr/>
        </p:nvPicPr>
        <p:blipFill>
          <a:blip r:embed="rId4"/>
          <a:stretch>
            <a:fillRect/>
          </a:stretch>
        </p:blipFill>
        <p:spPr>
          <a:xfrm>
            <a:off x="6840855" y="1802130"/>
            <a:ext cx="2239010" cy="26955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904326" y="472265"/>
            <a:ext cx="23717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营销方式</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2" name="文本框 1"/>
          <p:cNvSpPr txBox="1"/>
          <p:nvPr/>
        </p:nvSpPr>
        <p:spPr>
          <a:xfrm>
            <a:off x="6938010" y="5055235"/>
            <a:ext cx="4477385" cy="478155"/>
          </a:xfrm>
          <a:prstGeom prst="rect">
            <a:avLst/>
          </a:prstGeom>
          <a:noFill/>
        </p:spPr>
        <p:txBody>
          <a:bodyPr wrap="square" rtlCol="0">
            <a:noAutofit/>
          </a:bodyPr>
          <a:p>
            <a:pPr algn="ctr"/>
            <a:r>
              <a:rPr lang="zh-CN" altLang="en-US" sz="2400" b="1">
                <a:solidFill>
                  <a:schemeClr val="accent4"/>
                </a:solidFill>
              </a:rPr>
              <a:t>追光鸟科技食品安全节</a:t>
            </a:r>
            <a:endParaRPr lang="zh-CN" altLang="en-US" sz="2400" b="1">
              <a:solidFill>
                <a:schemeClr val="accent4"/>
              </a:solidFill>
            </a:endParaRPr>
          </a:p>
        </p:txBody>
      </p:sp>
      <p:sp>
        <p:nvSpPr>
          <p:cNvPr id="3" name="文本框 2"/>
          <p:cNvSpPr txBox="1"/>
          <p:nvPr/>
        </p:nvSpPr>
        <p:spPr>
          <a:xfrm>
            <a:off x="464185" y="1166495"/>
            <a:ext cx="5374005" cy="2584450"/>
          </a:xfrm>
          <a:prstGeom prst="rect">
            <a:avLst/>
          </a:prstGeom>
          <a:noFill/>
        </p:spPr>
        <p:txBody>
          <a:bodyPr wrap="square" rtlCol="0">
            <a:spAutoFit/>
          </a:bodyPr>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rPr>
              <a:t>活动时间</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每年</a:t>
            </a:r>
            <a:r>
              <a:rPr lang="en-US" altLang="zh-CN">
                <a:latin typeface="黑体" panose="02010609060101010101" charset="-122"/>
                <a:ea typeface="黑体" panose="02010609060101010101" charset="-122"/>
                <a:cs typeface="黑体" panose="02010609060101010101" charset="-122"/>
              </a:rPr>
              <a:t>3</a:t>
            </a:r>
            <a:r>
              <a:rPr lang="zh-CN" altLang="en-US">
                <a:latin typeface="黑体" panose="02010609060101010101" charset="-122"/>
                <a:ea typeface="黑体" panose="02010609060101010101" charset="-122"/>
                <a:cs typeface="黑体" panose="02010609060101010101" charset="-122"/>
              </a:rPr>
              <a:t>月</a:t>
            </a:r>
            <a:r>
              <a:rPr lang="en-US" altLang="zh-CN">
                <a:latin typeface="黑体" panose="02010609060101010101" charset="-122"/>
                <a:ea typeface="黑体" panose="02010609060101010101" charset="-122"/>
                <a:cs typeface="黑体" panose="02010609060101010101" charset="-122"/>
              </a:rPr>
              <a:t>15</a:t>
            </a:r>
            <a:r>
              <a:rPr lang="zh-CN" altLang="en-US">
                <a:latin typeface="黑体" panose="02010609060101010101" charset="-122"/>
                <a:ea typeface="黑体" panose="02010609060101010101" charset="-122"/>
                <a:cs typeface="黑体" panose="02010609060101010101" charset="-122"/>
              </a:rPr>
              <a:t>号、</a:t>
            </a:r>
            <a:r>
              <a:rPr lang="en-US" altLang="zh-CN">
                <a:latin typeface="黑体" panose="02010609060101010101" charset="-122"/>
                <a:ea typeface="黑体" panose="02010609060101010101" charset="-122"/>
                <a:cs typeface="黑体" panose="02010609060101010101" charset="-122"/>
              </a:rPr>
              <a:t>8</a:t>
            </a:r>
            <a:r>
              <a:rPr lang="zh-CN" altLang="en-US">
                <a:latin typeface="黑体" panose="02010609060101010101" charset="-122"/>
                <a:ea typeface="黑体" panose="02010609060101010101" charset="-122"/>
                <a:cs typeface="黑体" panose="02010609060101010101" charset="-122"/>
              </a:rPr>
              <a:t>月</a:t>
            </a:r>
            <a:r>
              <a:rPr lang="en-US" altLang="zh-CN">
                <a:latin typeface="黑体" panose="02010609060101010101" charset="-122"/>
                <a:ea typeface="黑体" panose="02010609060101010101" charset="-122"/>
                <a:cs typeface="黑体" panose="02010609060101010101" charset="-122"/>
              </a:rPr>
              <a:t>22</a:t>
            </a:r>
            <a:r>
              <a:rPr lang="zh-CN" altLang="en-US">
                <a:latin typeface="黑体" panose="02010609060101010101" charset="-122"/>
                <a:ea typeface="黑体" panose="02010609060101010101" charset="-122"/>
                <a:cs typeface="黑体" panose="02010609060101010101" charset="-122"/>
              </a:rPr>
              <a:t>号</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sym typeface="+mn-ea"/>
              </a:rPr>
              <a:t>活动主题</a:t>
            </a:r>
            <a:r>
              <a:rPr lang="en-US" altLang="zh-CN">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sym typeface="+mn-ea"/>
              </a:rPr>
              <a:t>买的是追光，吃的是健康</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sym typeface="+mn-ea"/>
              </a:rPr>
              <a:t>活动地点</a:t>
            </a:r>
            <a:r>
              <a:rPr lang="zh-CN" altLang="en-US">
                <a:latin typeface="黑体" panose="02010609060101010101" charset="-122"/>
                <a:ea typeface="黑体" panose="02010609060101010101" charset="-122"/>
                <a:cs typeface="黑体" panose="02010609060101010101" charset="-122"/>
                <a:sym typeface="+mn-ea"/>
              </a:rPr>
              <a:t>：南昌市科技园</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rPr>
              <a:t>活动对象</a:t>
            </a:r>
            <a:r>
              <a:rPr lang="zh-CN" altLang="en-US">
                <a:latin typeface="黑体" panose="02010609060101010101" charset="-122"/>
                <a:ea typeface="黑体" panose="02010609060101010101" charset="-122"/>
                <a:cs typeface="黑体" panose="02010609060101010101" charset="-122"/>
              </a:rPr>
              <a:t>：全体商户</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sym typeface="+mn-ea"/>
              </a:rPr>
              <a:t>活动的目的和意义</a:t>
            </a:r>
            <a:r>
              <a:rPr lang="en-US" altLang="zh-CN">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sym typeface="+mn-ea"/>
              </a:rPr>
              <a:t>全面推进国家食品安全战略，让百姓吃的安心，以团购</a:t>
            </a:r>
            <a:r>
              <a:rPr lang="en-US" altLang="zh-CN">
                <a:latin typeface="黑体" panose="02010609060101010101" charset="-122"/>
                <a:ea typeface="黑体" panose="02010609060101010101" charset="-122"/>
                <a:cs typeface="黑体" panose="02010609060101010101" charset="-122"/>
                <a:sym typeface="+mn-ea"/>
              </a:rPr>
              <a:t>8</a:t>
            </a:r>
            <a:r>
              <a:rPr lang="zh-CN" altLang="en-US">
                <a:latin typeface="黑体" panose="02010609060101010101" charset="-122"/>
                <a:ea typeface="黑体" panose="02010609060101010101" charset="-122"/>
                <a:cs typeface="黑体" panose="02010609060101010101" charset="-122"/>
                <a:sym typeface="+mn-ea"/>
              </a:rPr>
              <a:t>折等方式进行宣传。</a:t>
            </a:r>
            <a:endParaRPr lang="zh-CN" altLang="en-US">
              <a:latin typeface="黑体" panose="02010609060101010101" charset="-122"/>
              <a:ea typeface="黑体" panose="02010609060101010101" charset="-122"/>
              <a:cs typeface="黑体" panose="02010609060101010101" charset="-122"/>
              <a:sym typeface="+mn-ea"/>
            </a:endParaRPr>
          </a:p>
        </p:txBody>
      </p:sp>
      <p:sp>
        <p:nvSpPr>
          <p:cNvPr id="5" name="文本框 4"/>
          <p:cNvSpPr txBox="1"/>
          <p:nvPr/>
        </p:nvSpPr>
        <p:spPr>
          <a:xfrm>
            <a:off x="464185" y="3665220"/>
            <a:ext cx="5523230" cy="2584450"/>
          </a:xfrm>
          <a:prstGeom prst="rect">
            <a:avLst/>
          </a:prstGeom>
          <a:noFill/>
        </p:spPr>
        <p:txBody>
          <a:bodyPr wrap="square" rtlCol="0">
            <a:spAutoFit/>
          </a:bodyPr>
          <a:p>
            <a:pPr fontAlgn="auto">
              <a:lnSpc>
                <a:spcPct val="150000"/>
              </a:lnSpc>
            </a:pPr>
            <a:r>
              <a:rPr lang="zh-CN" altLang="en-US">
                <a:solidFill>
                  <a:srgbClr val="FF0000"/>
                </a:solidFill>
                <a:latin typeface="黑体" panose="02010609060101010101" charset="-122"/>
                <a:ea typeface="黑体" panose="02010609060101010101" charset="-122"/>
                <a:cs typeface="黑体" panose="02010609060101010101" charset="-122"/>
              </a:rPr>
              <a:t>活动项目和内容</a:t>
            </a:r>
            <a:r>
              <a:rPr lang="zh-CN" altLang="en-US">
                <a:latin typeface="黑体" panose="02010609060101010101" charset="-122"/>
                <a:ea typeface="黑体" panose="02010609060101010101" charset="-122"/>
                <a:cs typeface="黑体" panose="02010609060101010101" charset="-122"/>
              </a:rPr>
              <a:t>：</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en-US" altLang="zh-CN">
                <a:latin typeface="黑体" panose="02010609060101010101" charset="-122"/>
                <a:ea typeface="黑体" panose="02010609060101010101" charset="-122"/>
                <a:cs typeface="黑体" panose="02010609060101010101" charset="-122"/>
              </a:rPr>
              <a:t>1</a:t>
            </a:r>
            <a:r>
              <a:rPr lang="zh-CN" altLang="en-US">
                <a:latin typeface="黑体" panose="02010609060101010101" charset="-122"/>
                <a:ea typeface="黑体" panose="02010609060101010101" charset="-122"/>
                <a:cs typeface="黑体" panose="02010609060101010101" charset="-122"/>
              </a:rPr>
              <a:t>、开展免费试吃检测，客人可自带食物进行气味检测，能够完整的显示出食物的参数</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en-US" altLang="zh-CN">
                <a:latin typeface="黑体" panose="02010609060101010101" charset="-122"/>
                <a:ea typeface="黑体" panose="02010609060101010101" charset="-122"/>
                <a:cs typeface="黑体" panose="02010609060101010101" charset="-122"/>
              </a:rPr>
              <a:t>2</a:t>
            </a:r>
            <a:r>
              <a:rPr lang="zh-CN" altLang="en-US">
                <a:latin typeface="黑体" panose="02010609060101010101" charset="-122"/>
                <a:ea typeface="黑体" panose="02010609060101010101" charset="-122"/>
                <a:cs typeface="黑体" panose="02010609060101010101" charset="-122"/>
              </a:rPr>
              <a:t>、宣传：拉横幅、发放传单和水果店联名</a:t>
            </a:r>
            <a:r>
              <a:rPr lang="en-US" altLang="zh-CN">
                <a:latin typeface="黑体" panose="02010609060101010101" charset="-122"/>
                <a:ea typeface="黑体" panose="02010609060101010101" charset="-122"/>
                <a:cs typeface="黑体" panose="02010609060101010101" charset="-122"/>
              </a:rPr>
              <a:t>9</a:t>
            </a:r>
            <a:r>
              <a:rPr lang="zh-CN" altLang="en-US">
                <a:latin typeface="黑体" panose="02010609060101010101" charset="-122"/>
                <a:ea typeface="黑体" panose="02010609060101010101" charset="-122"/>
                <a:cs typeface="黑体" panose="02010609060101010101" charset="-122"/>
              </a:rPr>
              <a:t>折优惠券。</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en-US" altLang="zh-CN">
                <a:latin typeface="黑体" panose="02010609060101010101" charset="-122"/>
                <a:ea typeface="黑体" panose="02010609060101010101" charset="-122"/>
                <a:cs typeface="黑体" panose="02010609060101010101" charset="-122"/>
              </a:rPr>
              <a:t>3</a:t>
            </a:r>
            <a:r>
              <a:rPr lang="zh-CN" altLang="en-US">
                <a:latin typeface="黑体" panose="02010609060101010101" charset="-122"/>
                <a:ea typeface="黑体" panose="02010609060101010101" charset="-122"/>
                <a:cs typeface="黑体" panose="02010609060101010101" charset="-122"/>
              </a:rPr>
              <a:t>、表演追光鸟之舞。</a:t>
            </a:r>
            <a:endParaRPr lang="zh-CN" altLang="en-US">
              <a:latin typeface="黑体" panose="02010609060101010101" charset="-122"/>
              <a:ea typeface="黑体" panose="02010609060101010101" charset="-122"/>
              <a:cs typeface="黑体" panose="02010609060101010101" charset="-122"/>
            </a:endParaRPr>
          </a:p>
          <a:p>
            <a:pPr fontAlgn="auto">
              <a:lnSpc>
                <a:spcPct val="150000"/>
              </a:lnSpc>
            </a:pPr>
            <a:r>
              <a:rPr lang="en-US" altLang="zh-CN">
                <a:latin typeface="黑体" panose="02010609060101010101" charset="-122"/>
                <a:ea typeface="黑体" panose="02010609060101010101" charset="-122"/>
                <a:cs typeface="黑体" panose="02010609060101010101" charset="-122"/>
              </a:rPr>
              <a:t>4</a:t>
            </a:r>
            <a:r>
              <a:rPr lang="zh-CN" altLang="en-US">
                <a:latin typeface="黑体" panose="02010609060101010101" charset="-122"/>
                <a:ea typeface="黑体" panose="02010609060101010101" charset="-122"/>
                <a:cs typeface="黑体" panose="02010609060101010101" charset="-122"/>
              </a:rPr>
              <a:t>、公益捐赠：为贫困的留守儿童募捐</a:t>
            </a:r>
            <a:endParaRPr lang="zh-CN" altLang="en-US">
              <a:latin typeface="黑体" panose="02010609060101010101" charset="-122"/>
              <a:ea typeface="黑体" panose="02010609060101010101" charset="-122"/>
              <a:cs typeface="黑体" panose="02010609060101010101" charset="-122"/>
            </a:endParaRPr>
          </a:p>
        </p:txBody>
      </p:sp>
      <p:pic>
        <p:nvPicPr>
          <p:cNvPr id="101" name="图片 100"/>
          <p:cNvPicPr/>
          <p:nvPr/>
        </p:nvPicPr>
        <p:blipFill>
          <a:blip r:embed="rId1"/>
          <a:stretch>
            <a:fillRect/>
          </a:stretch>
        </p:blipFill>
        <p:spPr>
          <a:xfrm>
            <a:off x="6656705" y="1802765"/>
            <a:ext cx="4758690" cy="32524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461" y="-17159"/>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6" name="文本框 15"/>
          <p:cNvSpPr txBox="1"/>
          <p:nvPr/>
        </p:nvSpPr>
        <p:spPr>
          <a:xfrm>
            <a:off x="2587321" y="2656273"/>
            <a:ext cx="1639408" cy="523220"/>
          </a:xfrm>
          <a:prstGeom prst="rect">
            <a:avLst/>
          </a:prstGeom>
          <a:noFill/>
        </p:spPr>
        <p:txBody>
          <a:bodyPr wrap="square" rtlCol="0">
            <a:spAutoFit/>
          </a:bodyPr>
          <a:lstStyle/>
          <a:p>
            <a:r>
              <a:rPr lang="zh-CN" altLang="en-US" sz="28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sp>
        <p:nvSpPr>
          <p:cNvPr id="2" name="矩形: 圆角 1"/>
          <p:cNvSpPr/>
          <p:nvPr/>
        </p:nvSpPr>
        <p:spPr>
          <a:xfrm>
            <a:off x="582295" y="2162810"/>
            <a:ext cx="3375660" cy="46285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2000" b="1" dirty="0"/>
          </a:p>
        </p:txBody>
      </p:sp>
      <p:sp>
        <p:nvSpPr>
          <p:cNvPr id="27" name="箭头: 下 26"/>
          <p:cNvSpPr/>
          <p:nvPr/>
        </p:nvSpPr>
        <p:spPr>
          <a:xfrm>
            <a:off x="2123319" y="1596086"/>
            <a:ext cx="294307" cy="570462"/>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144270" y="789940"/>
            <a:ext cx="2095500" cy="918210"/>
            <a:chOff x="1099479" y="609236"/>
            <a:chExt cx="2257317" cy="1047869"/>
          </a:xfrm>
        </p:grpSpPr>
        <p:grpSp>
          <p:nvGrpSpPr>
            <p:cNvPr id="22"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3"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18" name="矩形: 圆角 17"/>
            <p:cNvSpPr/>
            <p:nvPr/>
          </p:nvSpPr>
          <p:spPr>
            <a:xfrm>
              <a:off x="1223738" y="609236"/>
              <a:ext cx="2133058" cy="104786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30" name="矩形 29"/>
            <p:cNvSpPr/>
            <p:nvPr/>
          </p:nvSpPr>
          <p:spPr>
            <a:xfrm>
              <a:off x="1780205" y="634174"/>
              <a:ext cx="1020125" cy="314506"/>
            </a:xfrm>
            <a:prstGeom prst="rect">
              <a:avLst/>
            </a:prstGeom>
            <a:noFill/>
          </p:spPr>
          <p:txBody>
            <a:bodyPr wrap="square" lIns="91440" tIns="45720" rIns="91440" bIns="45720">
              <a:spAutoFit/>
            </a:bodyPr>
            <a:lstStyle/>
            <a:p>
              <a:pPr algn="ctr"/>
              <a:r>
                <a:rPr lang="zh-CN" altLang="en-US" sz="1200" b="1"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技术支持</a:t>
              </a:r>
              <a:endParaRPr lang="zh-CN" altLang="en-US" sz="1200" b="1"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9142" y="1054513"/>
              <a:ext cx="668218" cy="459248"/>
            </a:xfrm>
            <a:prstGeom prst="rect">
              <a:avLst/>
            </a:prstGeom>
          </p:spPr>
        </p:pic>
        <p:sp>
          <p:nvSpPr>
            <p:cNvPr id="33" name="矩形 32"/>
            <p:cNvSpPr/>
            <p:nvPr/>
          </p:nvSpPr>
          <p:spPr>
            <a:xfrm>
              <a:off x="2088031" y="1142853"/>
              <a:ext cx="1082348" cy="350014"/>
            </a:xfrm>
            <a:prstGeom prst="rect">
              <a:avLst/>
            </a:prstGeom>
            <a:noFill/>
          </p:spPr>
          <p:txBody>
            <a:bodyPr wrap="square" lIns="91440" tIns="45720" rIns="91440" bIns="45720">
              <a:spAutoFit/>
            </a:bodyPr>
            <a:lstStyle/>
            <a:p>
              <a:pPr algn="ctr"/>
              <a:r>
                <a:rPr lang="zh-CN" altLang="en-US" sz="14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追光鸟科技</a:t>
              </a:r>
              <a:endParaRPr lang="zh-CN" altLang="en-US" sz="14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63" y="2753643"/>
            <a:ext cx="1868234" cy="735324"/>
          </a:xfrm>
          <a:prstGeom prst="rect">
            <a:avLst/>
          </a:prstGeom>
        </p:spPr>
      </p:pic>
      <p:sp>
        <p:nvSpPr>
          <p:cNvPr id="36" name="文本框 35"/>
          <p:cNvSpPr txBox="1"/>
          <p:nvPr/>
        </p:nvSpPr>
        <p:spPr>
          <a:xfrm>
            <a:off x="1767205" y="2120265"/>
            <a:ext cx="944245" cy="499745"/>
          </a:xfrm>
          <a:prstGeom prst="rect">
            <a:avLst/>
          </a:prstGeom>
          <a:noFill/>
        </p:spPr>
        <p:txBody>
          <a:bodyPr wrap="none" rtlCol="0">
            <a:no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上游</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2556244" y="2914301"/>
            <a:ext cx="1338828" cy="369332"/>
          </a:xfrm>
          <a:prstGeom prst="rect">
            <a:avLst/>
          </a:prstGeom>
          <a:noFill/>
        </p:spPr>
        <p:txBody>
          <a:bodyPr wrap="none" rtlCol="0">
            <a:spAutoFit/>
          </a:bodyPr>
          <a:lstStyle/>
          <a:p>
            <a:r>
              <a:rPr lang="zh-CN" altLang="en-US" b="1" dirty="0">
                <a:solidFill>
                  <a:schemeClr val="tx1"/>
                </a:solidFill>
              </a:rPr>
              <a:t>传感器器件</a:t>
            </a:r>
            <a:endParaRPr lang="zh-CN" altLang="en-US" b="1" dirty="0">
              <a:solidFill>
                <a:schemeClr val="tx1"/>
              </a:solidFill>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95" y="3702050"/>
            <a:ext cx="1873885" cy="69469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70" y="4168914"/>
            <a:ext cx="1862757" cy="199403"/>
          </a:xfrm>
          <a:prstGeom prst="rect">
            <a:avLst/>
          </a:prstGeom>
        </p:spPr>
      </p:pic>
      <p:sp>
        <p:nvSpPr>
          <p:cNvPr id="42" name="文本框 41"/>
          <p:cNvSpPr txBox="1"/>
          <p:nvPr/>
        </p:nvSpPr>
        <p:spPr>
          <a:xfrm>
            <a:off x="2629889" y="3781925"/>
            <a:ext cx="1210588" cy="338554"/>
          </a:xfrm>
          <a:prstGeom prst="rect">
            <a:avLst/>
          </a:prstGeom>
          <a:noFill/>
        </p:spPr>
        <p:txBody>
          <a:bodyPr wrap="non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数模处理器</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315" y="4676775"/>
            <a:ext cx="1862455" cy="753110"/>
          </a:xfrm>
          <a:prstGeom prst="rect">
            <a:avLst/>
          </a:prstGeom>
        </p:spPr>
      </p:pic>
      <p:sp>
        <p:nvSpPr>
          <p:cNvPr id="47" name="文本框 46"/>
          <p:cNvSpPr txBox="1"/>
          <p:nvPr/>
        </p:nvSpPr>
        <p:spPr>
          <a:xfrm>
            <a:off x="2603185" y="4885229"/>
            <a:ext cx="1415772" cy="338554"/>
          </a:xfrm>
          <a:prstGeom prst="rect">
            <a:avLst/>
          </a:prstGeom>
          <a:noFill/>
        </p:spPr>
        <p:txBody>
          <a:bodyPr wrap="non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其他电子元件</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8" name="箭头: 右 47"/>
          <p:cNvSpPr/>
          <p:nvPr/>
        </p:nvSpPr>
        <p:spPr>
          <a:xfrm>
            <a:off x="4303128" y="4038243"/>
            <a:ext cx="1248043" cy="46112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9" name="箭头: 右 48"/>
          <p:cNvSpPr/>
          <p:nvPr/>
        </p:nvSpPr>
        <p:spPr>
          <a:xfrm flipH="1">
            <a:off x="4303590" y="3558070"/>
            <a:ext cx="1248043" cy="46112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0" name="文本框 49"/>
          <p:cNvSpPr txBox="1"/>
          <p:nvPr/>
        </p:nvSpPr>
        <p:spPr>
          <a:xfrm>
            <a:off x="4443637" y="3309094"/>
            <a:ext cx="1107996" cy="369332"/>
          </a:xfrm>
          <a:prstGeom prst="rect">
            <a:avLst/>
          </a:prstGeom>
          <a:noFill/>
        </p:spPr>
        <p:txBody>
          <a:bodyPr wrap="none" rtlCol="0">
            <a:spAutoFit/>
          </a:bodyPr>
          <a:lstStyle/>
          <a:p>
            <a:r>
              <a:rPr lang="zh-CN" altLang="en-US" b="1" dirty="0"/>
              <a:t>采购加工</a:t>
            </a:r>
            <a:endParaRPr lang="zh-CN" altLang="en-US" b="1" dirty="0"/>
          </a:p>
        </p:txBody>
      </p:sp>
      <p:pic>
        <p:nvPicPr>
          <p:cNvPr id="53" name="图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20" y="5644515"/>
            <a:ext cx="1813560" cy="725805"/>
          </a:xfrm>
          <a:prstGeom prst="rect">
            <a:avLst/>
          </a:prstGeom>
        </p:spPr>
      </p:pic>
      <p:sp>
        <p:nvSpPr>
          <p:cNvPr id="54" name="文本框 53"/>
          <p:cNvSpPr txBox="1"/>
          <p:nvPr/>
        </p:nvSpPr>
        <p:spPr>
          <a:xfrm>
            <a:off x="2620364" y="5833264"/>
            <a:ext cx="1005403" cy="338554"/>
          </a:xfrm>
          <a:prstGeom prst="rect">
            <a:avLst/>
          </a:prstGeom>
          <a:noFill/>
        </p:spPr>
        <p:txBody>
          <a:bodyPr wrap="non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机械封装</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43637" y="448340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优质部件</a:t>
            </a:r>
            <a:endParaRPr lang="zh-CN" altLang="en-US" dirty="0">
              <a:latin typeface="微软雅黑" panose="020B0503020204020204" pitchFamily="34" charset="-122"/>
              <a:ea typeface="微软雅黑" panose="020B0503020204020204" pitchFamily="34" charset="-122"/>
            </a:endParaRPr>
          </a:p>
        </p:txBody>
      </p:sp>
      <p:sp>
        <p:nvSpPr>
          <p:cNvPr id="58" name="矩形: 圆角 57"/>
          <p:cNvSpPr/>
          <p:nvPr/>
        </p:nvSpPr>
        <p:spPr>
          <a:xfrm>
            <a:off x="5551633" y="3429000"/>
            <a:ext cx="1180093" cy="1259790"/>
          </a:xfrm>
          <a:prstGeom prst="roundRect">
            <a:avLst/>
          </a:prstGeom>
          <a:solidFill>
            <a:schemeClr val="accent4">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59" name="文本框 58"/>
          <p:cNvSpPr txBox="1"/>
          <p:nvPr/>
        </p:nvSpPr>
        <p:spPr>
          <a:xfrm>
            <a:off x="5699357" y="3488461"/>
            <a:ext cx="960272" cy="1200329"/>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食品鲜度卫士</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0" name="矩形: 圆角 59"/>
          <p:cNvSpPr/>
          <p:nvPr/>
        </p:nvSpPr>
        <p:spPr>
          <a:xfrm>
            <a:off x="7861300" y="1978025"/>
            <a:ext cx="3350895" cy="47358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3200" b="1" dirty="0">
              <a:latin typeface="微软雅黑" panose="020B0503020204020204" pitchFamily="34" charset="-122"/>
              <a:ea typeface="微软雅黑" panose="020B0503020204020204" pitchFamily="34" charset="-122"/>
            </a:endParaRPr>
          </a:p>
        </p:txBody>
      </p:sp>
      <p:sp>
        <p:nvSpPr>
          <p:cNvPr id="61" name="箭头: 右 60"/>
          <p:cNvSpPr/>
          <p:nvPr/>
        </p:nvSpPr>
        <p:spPr>
          <a:xfrm>
            <a:off x="6858000" y="3795292"/>
            <a:ext cx="1003228" cy="4846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2" name="文本框 61"/>
          <p:cNvSpPr txBox="1"/>
          <p:nvPr/>
        </p:nvSpPr>
        <p:spPr>
          <a:xfrm>
            <a:off x="9145905" y="1920875"/>
            <a:ext cx="982345" cy="584835"/>
          </a:xfrm>
          <a:prstGeom prst="rect">
            <a:avLst/>
          </a:prstGeom>
          <a:noFill/>
        </p:spPr>
        <p:txBody>
          <a:bodyPr wrap="none" rtlCol="0">
            <a:no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下游</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64" name="图片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9420" y="3264535"/>
            <a:ext cx="1687830" cy="744855"/>
          </a:xfrm>
          <a:prstGeom prst="rect">
            <a:avLst/>
          </a:prstGeom>
        </p:spPr>
      </p:pic>
      <p:pic>
        <p:nvPicPr>
          <p:cNvPr id="66" name="图片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355" y="2467610"/>
            <a:ext cx="1686560" cy="703580"/>
          </a:xfrm>
          <a:prstGeom prst="rect">
            <a:avLst/>
          </a:prstGeom>
        </p:spPr>
      </p:pic>
      <p:pic>
        <p:nvPicPr>
          <p:cNvPr id="68" name="图片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9420" y="4102735"/>
            <a:ext cx="1682115" cy="703580"/>
          </a:xfrm>
          <a:prstGeom prst="rect">
            <a:avLst/>
          </a:prstGeom>
        </p:spPr>
      </p:pic>
      <p:sp>
        <p:nvSpPr>
          <p:cNvPr id="69" name="文本框 68"/>
          <p:cNvSpPr txBox="1"/>
          <p:nvPr/>
        </p:nvSpPr>
        <p:spPr>
          <a:xfrm>
            <a:off x="8160385" y="5006340"/>
            <a:ext cx="2974975" cy="1476375"/>
          </a:xfrm>
          <a:prstGeom prst="rect">
            <a:avLst/>
          </a:prstGeom>
          <a:noFill/>
        </p:spPr>
        <p:txBody>
          <a:bodyPr wrap="squar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一些地区的食品安全管理局的农贸市场和夜市，学校食堂食品公开出，大型私人超市，企业，和国家食品企业等</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3811647" y="789233"/>
            <a:ext cx="4852610" cy="523220"/>
          </a:xfrm>
          <a:prstGeom prst="rect">
            <a:avLst/>
          </a:prstGeom>
          <a:noFill/>
        </p:spPr>
        <p:txBody>
          <a:bodyPr wrap="none" rtlCol="0">
            <a:spAutoFit/>
          </a:bodyPr>
          <a:lstStyle/>
          <a:p>
            <a:r>
              <a:rPr lang="zh-CN" altLang="en-US" sz="2800" b="1" dirty="0">
                <a:latin typeface="华文行楷" panose="02010800040101010101" pitchFamily="2" charset="-122"/>
                <a:ea typeface="华文行楷" panose="02010800040101010101" pitchFamily="2" charset="-122"/>
              </a:rPr>
              <a:t>高效商业模式，提供优质产品</a:t>
            </a:r>
            <a:endParaRPr lang="zh-CN" altLang="en-US" sz="2800" b="1" dirty="0">
              <a:latin typeface="华文行楷" panose="02010800040101010101" pitchFamily="2" charset="-122"/>
              <a:ea typeface="华文行楷" panose="02010800040101010101" pitchFamily="2" charset="-122"/>
            </a:endParaRPr>
          </a:p>
        </p:txBody>
      </p:sp>
      <p:sp>
        <p:nvSpPr>
          <p:cNvPr id="71" name="文本框 70"/>
          <p:cNvSpPr txBox="1"/>
          <p:nvPr/>
        </p:nvSpPr>
        <p:spPr>
          <a:xfrm>
            <a:off x="7740006" y="1445218"/>
            <a:ext cx="3997469"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根据食品大类，进行特殊针对调试</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608826" y="76612"/>
            <a:ext cx="1808480" cy="583565"/>
          </a:xfrm>
          <a:prstGeom prst="rect">
            <a:avLst/>
          </a:prstGeom>
          <a:noFill/>
        </p:spPr>
        <p:txBody>
          <a:bodyPr wrap="non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商业模式</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26645" y="2462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7"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 name="矩形: 圆角 1"/>
          <p:cNvSpPr/>
          <p:nvPr/>
        </p:nvSpPr>
        <p:spPr>
          <a:xfrm>
            <a:off x="276496" y="4251453"/>
            <a:ext cx="2334674" cy="25398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sz="2000" b="1" kern="100" dirty="0">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zh-CN" sz="2000" b="1" kern="100" dirty="0">
                <a:latin typeface="微软雅黑" panose="020B0503020204020204" pitchFamily="34" charset="-122"/>
                <a:ea typeface="微软雅黑" panose="020B0503020204020204" pitchFamily="34" charset="-122"/>
                <a:cs typeface="Arial" panose="020B0604020202020204" pitchFamily="34" charset="0"/>
              </a:rPr>
              <a:t>将设备的</a:t>
            </a:r>
            <a:r>
              <a:rPr lang="zh-CN" altLang="zh-CN" sz="2000" b="1"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核心技术或专利授权</a:t>
            </a:r>
            <a:r>
              <a:rPr lang="zh-CN" altLang="zh-CN" sz="2000" b="1" kern="100" dirty="0">
                <a:latin typeface="微软雅黑" panose="020B0503020204020204" pitchFamily="34" charset="-122"/>
                <a:ea typeface="微软雅黑" panose="020B0503020204020204" pitchFamily="34" charset="-122"/>
                <a:cs typeface="Arial" panose="020B0604020202020204" pitchFamily="34" charset="0"/>
              </a:rPr>
              <a:t>给其他企业，通过收取授权费或专利使用费来实现盈利</a:t>
            </a:r>
            <a:endPar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endParaRPr>
          </a:p>
          <a:p>
            <a:pPr algn="ctr"/>
            <a:endParaRPr lang="zh-CN" altLang="en-US" sz="2000" b="1" dirty="0">
              <a:latin typeface="微软雅黑" panose="020B0503020204020204" pitchFamily="34" charset="-122"/>
              <a:ea typeface="微软雅黑" panose="020B0503020204020204" pitchFamily="34" charset="-122"/>
            </a:endParaRPr>
          </a:p>
        </p:txBody>
      </p:sp>
      <p:sp>
        <p:nvSpPr>
          <p:cNvPr id="5" name="矩形: 圆角 4"/>
          <p:cNvSpPr/>
          <p:nvPr/>
        </p:nvSpPr>
        <p:spPr>
          <a:xfrm>
            <a:off x="3322622" y="4298232"/>
            <a:ext cx="2420659" cy="25398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zh-CN" sz="2000" b="1" dirty="0">
                <a:effectLst/>
                <a:latin typeface="微软雅黑" panose="020B0503020204020204" pitchFamily="34" charset="-122"/>
                <a:ea typeface="微软雅黑" panose="020B0503020204020204" pitchFamily="34" charset="-122"/>
                <a:cs typeface="Arial" panose="020B0604020202020204" pitchFamily="34" charset="0"/>
              </a:rPr>
              <a:t>将产品直接销售给终端用户，如家庭、餐厅、超市等。通过线上和线下渠道进行</a:t>
            </a:r>
            <a:r>
              <a:rPr lang="zh-CN" altLang="zh-CN" sz="2000" b="1"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推广和销售</a:t>
            </a:r>
            <a:r>
              <a:rPr lang="zh-CN" altLang="zh-CN" sz="2000" b="1" dirty="0">
                <a:effectLst/>
                <a:latin typeface="微软雅黑" panose="020B0503020204020204" pitchFamily="34" charset="-122"/>
                <a:ea typeface="微软雅黑" panose="020B0503020204020204" pitchFamily="34" charset="-122"/>
                <a:cs typeface="Arial" panose="020B0604020202020204" pitchFamily="34" charset="0"/>
              </a:rPr>
              <a:t>，实现产品收益</a:t>
            </a:r>
            <a:r>
              <a:rPr lang="zh-CN" altLang="zh-CN" sz="1800" dirty="0">
                <a:effectLst/>
                <a:latin typeface="Calibri" panose="020F0502020204030204" charset="0"/>
                <a:ea typeface="宋体" panose="02010600030101010101" pitchFamily="2" charset="-122"/>
                <a:cs typeface="Arial" panose="020B0604020202020204" pitchFamily="34" charset="0"/>
              </a:rPr>
              <a:t>。</a:t>
            </a:r>
            <a:endParaRPr lang="zh-CN" altLang="en-US" dirty="0"/>
          </a:p>
        </p:txBody>
      </p:sp>
      <p:sp>
        <p:nvSpPr>
          <p:cNvPr id="46" name="矩形: 圆角 45"/>
          <p:cNvSpPr/>
          <p:nvPr/>
        </p:nvSpPr>
        <p:spPr>
          <a:xfrm>
            <a:off x="6708484" y="4265571"/>
            <a:ext cx="2280696" cy="25926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为用户提供额外的</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增值服务</a:t>
            </a:r>
            <a:r>
              <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，如数据分析、食品保鲜建议、定期维护等，通过收取服务费来增加收入。</a:t>
            </a:r>
            <a:endParaRPr lang="zh-CN" altLang="en-US" sz="2000" b="1" dirty="0">
              <a:latin typeface="微软雅黑" panose="020B0503020204020204" pitchFamily="34" charset="-122"/>
              <a:ea typeface="微软雅黑" panose="020B0503020204020204" pitchFamily="34" charset="-122"/>
            </a:endParaRPr>
          </a:p>
        </p:txBody>
      </p:sp>
      <p:sp>
        <p:nvSpPr>
          <p:cNvPr id="49" name="矩形: 圆角 48"/>
          <p:cNvSpPr/>
          <p:nvPr/>
        </p:nvSpPr>
        <p:spPr>
          <a:xfrm>
            <a:off x="9732475" y="4298232"/>
            <a:ext cx="2215684" cy="25597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en-US" altLang="zh-CN" sz="2000" b="1"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endParaRPr lang="en-US" altLang="zh-CN" sz="2000" b="1"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r>
              <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利用收集到的食品新鲜度数据，为企业提供数据分析、市场调查、消费者行为分析等咨询服务，实现</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数据价值</a:t>
            </a:r>
            <a:r>
              <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变现。</a:t>
            </a:r>
            <a:endPar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r>
              <a:rPr lang="en-US" altLang="zh-CN" sz="2000" b="1" kern="100" dirty="0">
                <a:effectLst/>
                <a:latin typeface="微软雅黑" panose="020B0503020204020204" pitchFamily="34" charset="-122"/>
                <a:ea typeface="微软雅黑" panose="020B0503020204020204" pitchFamily="34" charset="-122"/>
                <a:cs typeface="Arial" panose="020B0604020202020204" pitchFamily="34" charset="0"/>
              </a:rPr>
              <a:t> </a:t>
            </a:r>
            <a:endParaRPr lang="zh-CN" altLang="zh-CN" sz="2000" b="1" kern="100" dirty="0">
              <a:effectLst/>
              <a:latin typeface="微软雅黑" panose="020B0503020204020204" pitchFamily="34" charset="-122"/>
              <a:ea typeface="微软雅黑" panose="020B0503020204020204" pitchFamily="34" charset="-122"/>
              <a:cs typeface="Arial" panose="020B0604020202020204" pitchFamily="34" charset="0"/>
            </a:endParaRPr>
          </a:p>
          <a:p>
            <a:pPr algn="ctr"/>
            <a:endParaRPr lang="zh-CN" altLang="en-US" sz="2000" b="1" dirty="0">
              <a:latin typeface="微软雅黑" panose="020B0503020204020204" pitchFamily="34" charset="-122"/>
              <a:ea typeface="微软雅黑" panose="020B0503020204020204" pitchFamily="34" charset="-122"/>
            </a:endParaRPr>
          </a:p>
        </p:txBody>
      </p:sp>
      <p:sp>
        <p:nvSpPr>
          <p:cNvPr id="50" name="箭头: 右 49"/>
          <p:cNvSpPr/>
          <p:nvPr/>
        </p:nvSpPr>
        <p:spPr>
          <a:xfrm>
            <a:off x="16297" y="3429000"/>
            <a:ext cx="12175703" cy="31568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2" name="文本框 51"/>
          <p:cNvSpPr txBox="1"/>
          <p:nvPr/>
        </p:nvSpPr>
        <p:spPr>
          <a:xfrm>
            <a:off x="367630" y="3749886"/>
            <a:ext cx="6109062" cy="369332"/>
          </a:xfrm>
          <a:prstGeom prst="rect">
            <a:avLst/>
          </a:prstGeom>
          <a:noFill/>
        </p:spPr>
        <p:txBody>
          <a:bodyPr wrap="square">
            <a:spAutoFit/>
          </a:bodyPr>
          <a:lstStyle/>
          <a:p>
            <a:r>
              <a:rPr lang="zh-CN" altLang="zh-CN" b="1" dirty="0">
                <a:effectLst/>
                <a:latin typeface="微软雅黑" panose="020B0503020204020204" pitchFamily="34" charset="-122"/>
                <a:ea typeface="微软雅黑" panose="020B0503020204020204" pitchFamily="34" charset="-122"/>
                <a:cs typeface="Arial" panose="020B0604020202020204" pitchFamily="34" charset="0"/>
              </a:rPr>
              <a:t>授权许可</a:t>
            </a:r>
            <a:r>
              <a:rPr lang="zh-CN" altLang="en-US" b="1" dirty="0">
                <a:effectLst/>
                <a:latin typeface="微软雅黑" panose="020B0503020204020204" pitchFamily="34" charset="-122"/>
                <a:ea typeface="微软雅黑" panose="020B0503020204020204" pitchFamily="34" charset="-122"/>
                <a:cs typeface="Arial" panose="020B0604020202020204" pitchFamily="34" charset="0"/>
              </a:rPr>
              <a:t>，技术收入</a:t>
            </a:r>
            <a:endParaRPr lang="zh-CN" altLang="en-US" b="1"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6413629" y="3709971"/>
            <a:ext cx="6109062"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技术项目，服务收入</a:t>
            </a:r>
            <a:endParaRPr lang="zh-CN" altLang="en-US" sz="1800" b="1"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3464377" y="3727329"/>
            <a:ext cx="6322422"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销售产品，固定收入</a:t>
            </a:r>
            <a:endParaRPr lang="zh-CN" altLang="en-US" sz="1800" b="1"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9185938" y="3683186"/>
            <a:ext cx="6413862"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数据库项目，，研究收入</a:t>
            </a:r>
            <a:endParaRPr lang="zh-CN" altLang="en-US" sz="1800" b="1" dirty="0">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3310" y="1283335"/>
            <a:ext cx="2626360" cy="2238375"/>
          </a:xfrm>
          <a:prstGeom prst="rect">
            <a:avLst/>
          </a:prstGeom>
        </p:spPr>
      </p:pic>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9670" y="1283335"/>
            <a:ext cx="3251835" cy="2207895"/>
          </a:xfrm>
          <a:prstGeom prst="rect">
            <a:avLst/>
          </a:prstGeom>
        </p:spPr>
      </p:pic>
      <p:pic>
        <p:nvPicPr>
          <p:cNvPr id="64" name="图片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140" y="1283335"/>
            <a:ext cx="3137535" cy="2207260"/>
          </a:xfrm>
          <a:prstGeom prst="rect">
            <a:avLst/>
          </a:prstGeom>
        </p:spPr>
      </p:pic>
      <p:pic>
        <p:nvPicPr>
          <p:cNvPr id="66" name="图片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 y="1317625"/>
            <a:ext cx="2942590" cy="2195830"/>
          </a:xfrm>
          <a:prstGeom prst="rect">
            <a:avLst/>
          </a:prstGeom>
        </p:spPr>
      </p:pic>
      <p:sp>
        <p:nvSpPr>
          <p:cNvPr id="3" name="文本框 2"/>
          <p:cNvSpPr txBox="1"/>
          <p:nvPr/>
        </p:nvSpPr>
        <p:spPr>
          <a:xfrm>
            <a:off x="889635" y="355600"/>
            <a:ext cx="4064000" cy="583565"/>
          </a:xfrm>
          <a:prstGeom prst="rect">
            <a:avLst/>
          </a:prstGeom>
          <a:noFill/>
        </p:spPr>
        <p:txBody>
          <a:bodyPr wrap="square" rtlCol="0">
            <a:spAutoFit/>
          </a:bodyPr>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盈利模式</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24"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5"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6"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7"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 name="文本框 1"/>
          <p:cNvSpPr txBox="1"/>
          <p:nvPr/>
        </p:nvSpPr>
        <p:spPr>
          <a:xfrm>
            <a:off x="481195" y="221845"/>
            <a:ext cx="1808480" cy="583565"/>
          </a:xfrm>
          <a:prstGeom prst="rect">
            <a:avLst/>
          </a:prstGeom>
          <a:noFill/>
        </p:spPr>
        <p:txBody>
          <a:bodyPr wrap="non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发展规划</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22" name="椭圆 21"/>
          <p:cNvSpPr/>
          <p:nvPr/>
        </p:nvSpPr>
        <p:spPr>
          <a:xfrm>
            <a:off x="789614" y="1398575"/>
            <a:ext cx="329129" cy="33757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a:t>1</a:t>
            </a:r>
            <a:endParaRPr lang="zh-CN" altLang="en-US" b="1" dirty="0"/>
          </a:p>
        </p:txBody>
      </p:sp>
      <p:sp>
        <p:nvSpPr>
          <p:cNvPr id="28" name="椭圆 27"/>
          <p:cNvSpPr/>
          <p:nvPr/>
        </p:nvSpPr>
        <p:spPr>
          <a:xfrm>
            <a:off x="2691513" y="2879104"/>
            <a:ext cx="329129" cy="33757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a:t>2</a:t>
            </a:r>
            <a:endParaRPr lang="zh-CN" altLang="en-US" b="1" dirty="0"/>
          </a:p>
        </p:txBody>
      </p:sp>
      <p:sp>
        <p:nvSpPr>
          <p:cNvPr id="29" name="椭圆 28"/>
          <p:cNvSpPr/>
          <p:nvPr/>
        </p:nvSpPr>
        <p:spPr>
          <a:xfrm>
            <a:off x="5080908" y="4632288"/>
            <a:ext cx="367230" cy="33757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a:t>3</a:t>
            </a:r>
            <a:endParaRPr lang="zh-CN" altLang="en-US" b="1" dirty="0"/>
          </a:p>
        </p:txBody>
      </p:sp>
      <p:sp>
        <p:nvSpPr>
          <p:cNvPr id="30" name="文本框 29"/>
          <p:cNvSpPr txBox="1"/>
          <p:nvPr/>
        </p:nvSpPr>
        <p:spPr>
          <a:xfrm>
            <a:off x="1167765" y="1247775"/>
            <a:ext cx="11024235" cy="1445260"/>
          </a:xfrm>
          <a:prstGeom prst="rect">
            <a:avLst/>
          </a:prstGeom>
          <a:noFill/>
        </p:spPr>
        <p:txBody>
          <a:bodyPr wrap="square" rtlCol="0">
            <a:spAutoFit/>
          </a:bodyPr>
          <a:lstStyle/>
          <a:p>
            <a:r>
              <a:rPr lang="en-US" altLang="zh-CN" sz="2000" b="1" dirty="0">
                <a:latin typeface="黑体" panose="02010609060101010101" charset="-122"/>
                <a:ea typeface="黑体" panose="02010609060101010101" charset="-122"/>
                <a:cs typeface="黑体" panose="02010609060101010101" charset="-122"/>
              </a:rPr>
              <a:t>2021</a:t>
            </a:r>
            <a:r>
              <a:rPr lang="zh-CN" altLang="en-US" sz="2000" b="1" dirty="0">
                <a:latin typeface="黑体" panose="02010609060101010101" charset="-122"/>
                <a:ea typeface="黑体" panose="02010609060101010101" charset="-122"/>
                <a:cs typeface="黑体" panose="02010609060101010101" charset="-122"/>
              </a:rPr>
              <a:t>年成立追光鸟科技工作室，在</a:t>
            </a:r>
            <a:r>
              <a:rPr lang="en-US" altLang="zh-CN" sz="2000" b="1" dirty="0">
                <a:latin typeface="黑体" panose="02010609060101010101" charset="-122"/>
                <a:ea typeface="黑体" panose="02010609060101010101" charset="-122"/>
                <a:cs typeface="黑体" panose="02010609060101010101" charset="-122"/>
              </a:rPr>
              <a:t>2023</a:t>
            </a:r>
            <a:r>
              <a:rPr lang="zh-CN" altLang="en-US" sz="2000" b="1" dirty="0">
                <a:latin typeface="黑体" panose="02010609060101010101" charset="-122"/>
                <a:ea typeface="黑体" panose="02010609060101010101" charset="-122"/>
                <a:cs typeface="黑体" panose="02010609060101010101" charset="-122"/>
              </a:rPr>
              <a:t>年中旬“气味传感器”研发制作完成，首先计划在</a:t>
            </a:r>
            <a:r>
              <a:rPr lang="en-US" altLang="zh-CN" sz="2000" b="1" dirty="0">
                <a:latin typeface="黑体" panose="02010609060101010101" charset="-122"/>
                <a:ea typeface="黑体" panose="02010609060101010101" charset="-122"/>
                <a:cs typeface="黑体" panose="02010609060101010101" charset="-122"/>
              </a:rPr>
              <a:t>2023</a:t>
            </a:r>
            <a:r>
              <a:rPr lang="zh-CN" altLang="en-US" sz="2000" b="1" dirty="0">
                <a:latin typeface="黑体" panose="02010609060101010101" charset="-122"/>
                <a:ea typeface="黑体" panose="02010609060101010101" charset="-122"/>
                <a:cs typeface="黑体" panose="02010609060101010101" charset="-122"/>
              </a:rPr>
              <a:t>年底在南昌理工学院校内商场，食堂，夜市等地方进行试点并向南昌地区高校与周边夜市食品管理处普及，预计在</a:t>
            </a:r>
            <a:r>
              <a:rPr lang="en-US" altLang="zh-CN" sz="2000" b="1" dirty="0">
                <a:latin typeface="黑体" panose="02010609060101010101" charset="-122"/>
                <a:ea typeface="黑体" panose="02010609060101010101" charset="-122"/>
                <a:cs typeface="黑体" panose="02010609060101010101" charset="-122"/>
              </a:rPr>
              <a:t>2024</a:t>
            </a:r>
            <a:r>
              <a:rPr lang="zh-CN" altLang="en-US" sz="2000" b="1" dirty="0">
                <a:latin typeface="黑体" panose="02010609060101010101" charset="-122"/>
                <a:ea typeface="黑体" panose="02010609060101010101" charset="-122"/>
                <a:cs typeface="黑体" panose="02010609060101010101" charset="-122"/>
              </a:rPr>
              <a:t>年第一季度</a:t>
            </a:r>
            <a:r>
              <a:rPr lang="zh-CN" altLang="en-US" sz="2400" b="1" dirty="0">
                <a:solidFill>
                  <a:srgbClr val="C00000"/>
                </a:solidFill>
                <a:latin typeface="黑体" panose="02010609060101010101" charset="-122"/>
                <a:ea typeface="黑体" panose="02010609060101010101" charset="-122"/>
                <a:cs typeface="黑体" panose="02010609060101010101" charset="-122"/>
              </a:rPr>
              <a:t>覆盖南昌</a:t>
            </a:r>
            <a:r>
              <a:rPr lang="en-US" altLang="zh-CN" sz="2400" b="1" dirty="0">
                <a:solidFill>
                  <a:srgbClr val="C00000"/>
                </a:solidFill>
                <a:latin typeface="黑体" panose="02010609060101010101" charset="-122"/>
                <a:ea typeface="黑体" panose="02010609060101010101" charset="-122"/>
                <a:cs typeface="黑体" panose="02010609060101010101" charset="-122"/>
              </a:rPr>
              <a:t>45</a:t>
            </a:r>
            <a:r>
              <a:rPr lang="zh-CN" altLang="en-US" sz="2400" b="1" dirty="0">
                <a:solidFill>
                  <a:srgbClr val="C00000"/>
                </a:solidFill>
                <a:latin typeface="黑体" panose="02010609060101010101" charset="-122"/>
                <a:ea typeface="黑体" panose="02010609060101010101" charset="-122"/>
                <a:cs typeface="黑体" panose="02010609060101010101" charset="-122"/>
              </a:rPr>
              <a:t>所高校，</a:t>
            </a:r>
            <a:r>
              <a:rPr lang="zh-CN" altLang="en-US" sz="2000" b="1" dirty="0">
                <a:latin typeface="黑体" panose="02010609060101010101" charset="-122"/>
                <a:ea typeface="黑体" panose="02010609060101010101" charset="-122"/>
                <a:cs typeface="黑体" panose="02010609060101010101" charset="-122"/>
              </a:rPr>
              <a:t>利用</a:t>
            </a:r>
            <a:r>
              <a:rPr lang="zh-CN" altLang="en-US" sz="2400" b="1" dirty="0">
                <a:solidFill>
                  <a:srgbClr val="C00000"/>
                </a:solidFill>
                <a:latin typeface="黑体" panose="02010609060101010101" charset="-122"/>
                <a:ea typeface="黑体" panose="02010609060101010101" charset="-122"/>
                <a:cs typeface="黑体" panose="02010609060101010101" charset="-122"/>
              </a:rPr>
              <a:t>南昌旅游城市的人流量</a:t>
            </a:r>
            <a:r>
              <a:rPr lang="zh-CN" altLang="en-US" sz="2000" b="1" dirty="0">
                <a:latin typeface="黑体" panose="02010609060101010101" charset="-122"/>
                <a:ea typeface="黑体" panose="02010609060101010101" charset="-122"/>
                <a:cs typeface="黑体" panose="02010609060101010101" charset="-122"/>
              </a:rPr>
              <a:t>打响产品知名度，</a:t>
            </a:r>
            <a:r>
              <a:rPr lang="zh-CN" altLang="en-US" sz="2400" b="1" dirty="0">
                <a:solidFill>
                  <a:srgbClr val="C00000"/>
                </a:solidFill>
                <a:latin typeface="黑体" panose="02010609060101010101" charset="-122"/>
                <a:ea typeface="黑体" panose="02010609060101010101" charset="-122"/>
                <a:cs typeface="黑体" panose="02010609060101010101" charset="-122"/>
              </a:rPr>
              <a:t>预计客户发展达到</a:t>
            </a:r>
            <a:r>
              <a:rPr lang="en-US" altLang="zh-CN" sz="2400" b="1" dirty="0">
                <a:solidFill>
                  <a:srgbClr val="C00000"/>
                </a:solidFill>
                <a:latin typeface="黑体" panose="02010609060101010101" charset="-122"/>
                <a:ea typeface="黑体" panose="02010609060101010101" charset="-122"/>
                <a:cs typeface="黑体" panose="02010609060101010101" charset="-122"/>
              </a:rPr>
              <a:t>5w+</a:t>
            </a:r>
            <a:r>
              <a:rPr lang="zh-CN" altLang="en-US" sz="2000" b="1" dirty="0">
                <a:latin typeface="黑体" panose="02010609060101010101" charset="-122"/>
                <a:ea typeface="黑体" panose="02010609060101010101" charset="-122"/>
                <a:cs typeface="黑体" panose="02010609060101010101" charset="-122"/>
              </a:rPr>
              <a:t>，并逐步拓展食品变现业务，使</a:t>
            </a:r>
            <a:r>
              <a:rPr lang="zh-CN" altLang="en-US" sz="2400" b="1" dirty="0">
                <a:solidFill>
                  <a:srgbClr val="C00000"/>
                </a:solidFill>
                <a:latin typeface="黑体" panose="02010609060101010101" charset="-122"/>
                <a:ea typeface="黑体" panose="02010609060101010101" charset="-122"/>
                <a:cs typeface="黑体" panose="02010609060101010101" charset="-122"/>
              </a:rPr>
              <a:t>日收益达到</a:t>
            </a:r>
            <a:r>
              <a:rPr lang="en-US" altLang="zh-CN" sz="2400" b="1" dirty="0">
                <a:solidFill>
                  <a:srgbClr val="C00000"/>
                </a:solidFill>
                <a:latin typeface="黑体" panose="02010609060101010101" charset="-122"/>
                <a:ea typeface="黑体" panose="02010609060101010101" charset="-122"/>
                <a:cs typeface="黑体" panose="02010609060101010101" charset="-122"/>
              </a:rPr>
              <a:t>3</a:t>
            </a:r>
            <a:r>
              <a:rPr lang="zh-CN" altLang="en-US" sz="2400" b="1" dirty="0">
                <a:solidFill>
                  <a:srgbClr val="C00000"/>
                </a:solidFill>
                <a:latin typeface="黑体" panose="02010609060101010101" charset="-122"/>
                <a:ea typeface="黑体" panose="02010609060101010101" charset="-122"/>
                <a:cs typeface="黑体" panose="02010609060101010101" charset="-122"/>
              </a:rPr>
              <a:t>万余元</a:t>
            </a:r>
            <a:endParaRPr lang="zh-CN" altLang="en-US" sz="2400" b="1" dirty="0">
              <a:solidFill>
                <a:srgbClr val="C00000"/>
              </a:solidFill>
              <a:latin typeface="黑体" panose="02010609060101010101" charset="-122"/>
              <a:ea typeface="黑体" panose="02010609060101010101" charset="-122"/>
              <a:cs typeface="黑体" panose="02010609060101010101" charset="-122"/>
            </a:endParaRPr>
          </a:p>
        </p:txBody>
      </p:sp>
      <p:sp>
        <p:nvSpPr>
          <p:cNvPr id="31" name="文本框 30"/>
          <p:cNvSpPr txBox="1"/>
          <p:nvPr/>
        </p:nvSpPr>
        <p:spPr>
          <a:xfrm>
            <a:off x="4411436" y="450445"/>
            <a:ext cx="3416320"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实现</a:t>
            </a:r>
            <a:r>
              <a:rPr lang="zh-CN" altLang="en-US" sz="2800" b="1" dirty="0">
                <a:solidFill>
                  <a:srgbClr val="C00000"/>
                </a:solidFill>
                <a:latin typeface="微软雅黑" panose="020B0503020204020204" pitchFamily="34" charset="-122"/>
                <a:ea typeface="微软雅黑" panose="020B0503020204020204" pitchFamily="34" charset="-122"/>
              </a:rPr>
              <a:t>“追光”</a:t>
            </a:r>
            <a:r>
              <a:rPr lang="zh-CN" altLang="en-US" sz="2800" b="1" dirty="0">
                <a:latin typeface="微软雅黑" panose="020B0503020204020204" pitchFamily="34" charset="-122"/>
                <a:ea typeface="微软雅黑" panose="020B0503020204020204" pitchFamily="34" charset="-122"/>
              </a:rPr>
              <a:t>三步走</a:t>
            </a:r>
            <a:endParaRPr lang="zh-CN" altLang="en-US" sz="28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3309258" y="2812256"/>
            <a:ext cx="8224158" cy="1814830"/>
          </a:xfrm>
          <a:prstGeom prst="rect">
            <a:avLst/>
          </a:prstGeom>
          <a:noFill/>
        </p:spPr>
        <p:txBody>
          <a:bodyPr wrap="square" rtlCol="0">
            <a:spAutoFit/>
          </a:bodyPr>
          <a:lstStyle/>
          <a:p>
            <a:r>
              <a:rPr lang="zh-CN" altLang="en-US" sz="2000" b="1" dirty="0">
                <a:latin typeface="黑体" panose="02010609060101010101" charset="-122"/>
                <a:ea typeface="黑体" panose="02010609060101010101" charset="-122"/>
                <a:cs typeface="黑体" panose="02010609060101010101" charset="-122"/>
              </a:rPr>
              <a:t>其次，预计在2024年年底覆盖</a:t>
            </a:r>
            <a:r>
              <a:rPr lang="zh-CN" altLang="en-US" sz="2400" b="1" dirty="0">
                <a:solidFill>
                  <a:srgbClr val="C00000"/>
                </a:solidFill>
                <a:latin typeface="黑体" panose="02010609060101010101" charset="-122"/>
                <a:ea typeface="黑体" panose="02010609060101010101" charset="-122"/>
                <a:cs typeface="黑体" panose="02010609060101010101" charset="-122"/>
              </a:rPr>
              <a:t>江西省106所高校</a:t>
            </a:r>
            <a:r>
              <a:rPr lang="zh-CN" altLang="en-US" sz="2000" b="1" dirty="0">
                <a:latin typeface="黑体" panose="02010609060101010101" charset="-122"/>
                <a:ea typeface="黑体" panose="02010609060101010101" charset="-122"/>
                <a:cs typeface="黑体" panose="02010609060101010101" charset="-122"/>
              </a:rPr>
              <a:t>，门店数量达到30家，年服务</a:t>
            </a:r>
            <a:r>
              <a:rPr lang="zh-CN" altLang="en-US" sz="2000" b="1" dirty="0">
                <a:solidFill>
                  <a:srgbClr val="C00000"/>
                </a:solidFill>
                <a:latin typeface="黑体" panose="02010609060101010101" charset="-122"/>
                <a:ea typeface="黑体" panose="02010609060101010101" charset="-122"/>
                <a:cs typeface="黑体" panose="02010609060101010101" charset="-122"/>
              </a:rPr>
              <a:t>客户达到</a:t>
            </a:r>
            <a:r>
              <a:rPr lang="zh-CN" altLang="en-US" sz="2400" b="1" dirty="0">
                <a:solidFill>
                  <a:srgbClr val="C00000"/>
                </a:solidFill>
                <a:latin typeface="黑体" panose="02010609060101010101" charset="-122"/>
                <a:ea typeface="黑体" panose="02010609060101010101" charset="-122"/>
                <a:cs typeface="黑体" panose="02010609060101010101" charset="-122"/>
              </a:rPr>
              <a:t>15w+</a:t>
            </a:r>
            <a:r>
              <a:rPr lang="zh-CN" altLang="en-US" sz="2000" b="1" dirty="0">
                <a:latin typeface="黑体" panose="02010609060101010101" charset="-122"/>
                <a:ea typeface="黑体" panose="02010609060101010101" charset="-122"/>
                <a:cs typeface="黑体" panose="02010609060101010101" charset="-122"/>
              </a:rPr>
              <a:t>,预计</a:t>
            </a:r>
            <a:r>
              <a:rPr lang="zh-CN" altLang="en-US" sz="2000" b="1" dirty="0">
                <a:solidFill>
                  <a:srgbClr val="C00000"/>
                </a:solidFill>
                <a:latin typeface="黑体" panose="02010609060101010101" charset="-122"/>
                <a:ea typeface="黑体" panose="02010609060101010101" charset="-122"/>
                <a:cs typeface="黑体" panose="02010609060101010101" charset="-122"/>
              </a:rPr>
              <a:t>年收入达到</a:t>
            </a:r>
            <a:r>
              <a:rPr lang="zh-CN" altLang="en-US" sz="2400" b="1" dirty="0">
                <a:solidFill>
                  <a:srgbClr val="C00000"/>
                </a:solidFill>
                <a:latin typeface="黑体" panose="02010609060101010101" charset="-122"/>
                <a:ea typeface="黑体" panose="02010609060101010101" charset="-122"/>
                <a:cs typeface="黑体" panose="02010609060101010101" charset="-122"/>
              </a:rPr>
              <a:t>1500w+</a:t>
            </a:r>
            <a:r>
              <a:rPr lang="zh-CN" altLang="en-US" sz="2000" b="1" dirty="0">
                <a:latin typeface="黑体" panose="02010609060101010101" charset="-122"/>
                <a:ea typeface="黑体" panose="02010609060101010101" charset="-122"/>
                <a:cs typeface="黑体" panose="02010609060101010101" charset="-122"/>
              </a:rPr>
              <a:t>，计划到2024年年底实现产品每年一到两次的升级，将食品测验数据变现业务普及至南昌周边城市，为不同食品大类定制不同检测方案，预计未来回头</a:t>
            </a:r>
            <a:r>
              <a:rPr lang="zh-CN" altLang="en-US" sz="2000" b="1" dirty="0">
                <a:solidFill>
                  <a:srgbClr val="C00000"/>
                </a:solidFill>
                <a:latin typeface="黑体" panose="02010609060101010101" charset="-122"/>
                <a:ea typeface="黑体" panose="02010609060101010101" charset="-122"/>
                <a:cs typeface="黑体" panose="02010609060101010101" charset="-122"/>
              </a:rPr>
              <a:t>老顾客达到</a:t>
            </a:r>
            <a:r>
              <a:rPr lang="zh-CN" altLang="en-US" sz="2400" b="1" dirty="0">
                <a:solidFill>
                  <a:srgbClr val="C00000"/>
                </a:solidFill>
                <a:latin typeface="黑体" panose="02010609060101010101" charset="-122"/>
                <a:ea typeface="黑体" panose="02010609060101010101" charset="-122"/>
                <a:cs typeface="黑体" panose="02010609060101010101" charset="-122"/>
              </a:rPr>
              <a:t>100</a:t>
            </a:r>
            <a:r>
              <a:rPr lang="zh-CN" altLang="en-US" sz="2000" b="1" dirty="0">
                <a:solidFill>
                  <a:srgbClr val="C00000"/>
                </a:solidFill>
                <a:latin typeface="黑体" panose="02010609060101010101" charset="-122"/>
                <a:ea typeface="黑体" panose="02010609060101010101" charset="-122"/>
                <a:cs typeface="黑体" panose="02010609060101010101" charset="-122"/>
              </a:rPr>
              <a:t>家以上</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34" name="文本框 33"/>
          <p:cNvSpPr txBox="1"/>
          <p:nvPr/>
        </p:nvSpPr>
        <p:spPr>
          <a:xfrm>
            <a:off x="5449704" y="4593759"/>
            <a:ext cx="6642102" cy="1753235"/>
          </a:xfrm>
          <a:prstGeom prst="rect">
            <a:avLst/>
          </a:prstGeom>
          <a:noFill/>
        </p:spPr>
        <p:txBody>
          <a:bodyPr wrap="square" rtlCol="0">
            <a:spAutoFit/>
          </a:bodyPr>
          <a:lstStyle/>
          <a:p>
            <a:r>
              <a:rPr lang="zh-CN" altLang="en-US" sz="2000" b="1" dirty="0">
                <a:latin typeface="黑体" panose="02010609060101010101" charset="-122"/>
                <a:ea typeface="黑体" panose="02010609060101010101" charset="-122"/>
                <a:cs typeface="黑体" panose="02010609060101010101" charset="-122"/>
              </a:rPr>
              <a:t>再次，产品设备及数据检测业务预计</a:t>
            </a:r>
            <a:r>
              <a:rPr lang="en-US" altLang="zh-CN" sz="2000" b="1" dirty="0">
                <a:latin typeface="黑体" panose="02010609060101010101" charset="-122"/>
                <a:ea typeface="黑体" panose="02010609060101010101" charset="-122"/>
                <a:cs typeface="黑体" panose="02010609060101010101" charset="-122"/>
              </a:rPr>
              <a:t>2026</a:t>
            </a:r>
            <a:r>
              <a:rPr lang="zh-CN" altLang="en-US" sz="2000" b="1" dirty="0">
                <a:latin typeface="黑体" panose="02010609060101010101" charset="-122"/>
                <a:ea typeface="黑体" panose="02010609060101010101" charset="-122"/>
                <a:cs typeface="黑体" panose="02010609060101010101" charset="-122"/>
              </a:rPr>
              <a:t>年年底覆盖至江西省周边省份及其城市，</a:t>
            </a:r>
            <a:r>
              <a:rPr lang="zh-CN" altLang="en-US" sz="2000" b="1" dirty="0">
                <a:solidFill>
                  <a:srgbClr val="C00000"/>
                </a:solidFill>
                <a:latin typeface="黑体" panose="02010609060101010101" charset="-122"/>
                <a:ea typeface="黑体" panose="02010609060101010101" charset="-122"/>
                <a:cs typeface="黑体" panose="02010609060101010101" charset="-122"/>
              </a:rPr>
              <a:t>门店数量达到</a:t>
            </a:r>
            <a:r>
              <a:rPr lang="en-US" altLang="zh-CN" sz="2400" b="1" dirty="0">
                <a:solidFill>
                  <a:srgbClr val="C00000"/>
                </a:solidFill>
                <a:latin typeface="黑体" panose="02010609060101010101" charset="-122"/>
                <a:ea typeface="黑体" panose="02010609060101010101" charset="-122"/>
                <a:cs typeface="黑体" panose="02010609060101010101" charset="-122"/>
              </a:rPr>
              <a:t>50</a:t>
            </a:r>
            <a:r>
              <a:rPr lang="zh-CN" altLang="en-US" sz="2000" b="1" dirty="0">
                <a:solidFill>
                  <a:srgbClr val="C00000"/>
                </a:solidFill>
                <a:latin typeface="黑体" panose="02010609060101010101" charset="-122"/>
                <a:ea typeface="黑体" panose="02010609060101010101" charset="-122"/>
                <a:cs typeface="黑体" panose="02010609060101010101" charset="-122"/>
              </a:rPr>
              <a:t>家以上</a:t>
            </a:r>
            <a:r>
              <a:rPr lang="zh-CN" altLang="en-US" sz="2000" b="1" dirty="0">
                <a:latin typeface="黑体" panose="02010609060101010101" charset="-122"/>
                <a:ea typeface="黑体" panose="02010609060101010101" charset="-122"/>
                <a:cs typeface="黑体" panose="02010609060101010101" charset="-122"/>
              </a:rPr>
              <a:t>，并且产品技术以达到成熟稳定，深受顾客信任，服务</a:t>
            </a:r>
            <a:r>
              <a:rPr lang="zh-CN" altLang="en-US" sz="2000" b="1" dirty="0">
                <a:solidFill>
                  <a:srgbClr val="C00000"/>
                </a:solidFill>
                <a:latin typeface="黑体" panose="02010609060101010101" charset="-122"/>
                <a:ea typeface="黑体" panose="02010609060101010101" charset="-122"/>
                <a:cs typeface="黑体" panose="02010609060101010101" charset="-122"/>
              </a:rPr>
              <a:t>人数达到</a:t>
            </a:r>
            <a:r>
              <a:rPr lang="en-US" altLang="zh-CN" sz="2400" b="1" dirty="0">
                <a:solidFill>
                  <a:srgbClr val="C00000"/>
                </a:solidFill>
                <a:latin typeface="黑体" panose="02010609060101010101" charset="-122"/>
                <a:ea typeface="黑体" panose="02010609060101010101" charset="-122"/>
                <a:cs typeface="黑体" panose="02010609060101010101" charset="-122"/>
              </a:rPr>
              <a:t>30</a:t>
            </a:r>
            <a:r>
              <a:rPr lang="en-US" altLang="zh-CN" sz="2000" b="1" dirty="0">
                <a:solidFill>
                  <a:srgbClr val="C00000"/>
                </a:solidFill>
                <a:latin typeface="黑体" panose="02010609060101010101" charset="-122"/>
                <a:ea typeface="黑体" panose="02010609060101010101" charset="-122"/>
                <a:cs typeface="黑体" panose="02010609060101010101" charset="-122"/>
              </a:rPr>
              <a:t>w+</a:t>
            </a:r>
            <a:r>
              <a:rPr lang="zh-CN" altLang="en-US" sz="2000" b="1" dirty="0">
                <a:latin typeface="黑体" panose="02010609060101010101" charset="-122"/>
                <a:ea typeface="黑体" panose="02010609060101010101" charset="-122"/>
                <a:cs typeface="黑体" panose="02010609060101010101" charset="-122"/>
              </a:rPr>
              <a:t>，预计</a:t>
            </a:r>
            <a:r>
              <a:rPr lang="zh-CN" altLang="en-US" sz="2000" b="1" dirty="0">
                <a:solidFill>
                  <a:srgbClr val="C00000"/>
                </a:solidFill>
                <a:latin typeface="黑体" panose="02010609060101010101" charset="-122"/>
                <a:ea typeface="黑体" panose="02010609060101010101" charset="-122"/>
                <a:cs typeface="黑体" panose="02010609060101010101" charset="-122"/>
              </a:rPr>
              <a:t>年收入达到</a:t>
            </a:r>
            <a:r>
              <a:rPr lang="en-US" altLang="zh-CN" sz="2400" b="1" dirty="0">
                <a:solidFill>
                  <a:srgbClr val="C00000"/>
                </a:solidFill>
                <a:latin typeface="黑体" panose="02010609060101010101" charset="-122"/>
                <a:ea typeface="黑体" panose="02010609060101010101" charset="-122"/>
                <a:cs typeface="黑体" panose="02010609060101010101" charset="-122"/>
              </a:rPr>
              <a:t>5000</a:t>
            </a:r>
            <a:r>
              <a:rPr lang="zh-CN" altLang="en-US" sz="2400" b="1" dirty="0">
                <a:solidFill>
                  <a:srgbClr val="C00000"/>
                </a:solidFill>
                <a:latin typeface="黑体" panose="02010609060101010101" charset="-122"/>
                <a:ea typeface="黑体" panose="02010609060101010101" charset="-122"/>
                <a:cs typeface="黑体" panose="02010609060101010101" charset="-122"/>
              </a:rPr>
              <a:t>万</a:t>
            </a:r>
            <a:r>
              <a:rPr lang="zh-CN" altLang="en-US" sz="2000" b="1" dirty="0">
                <a:solidFill>
                  <a:srgbClr val="C00000"/>
                </a:solidFill>
                <a:latin typeface="黑体" panose="02010609060101010101" charset="-122"/>
                <a:ea typeface="黑体" panose="02010609060101010101" charset="-122"/>
                <a:cs typeface="黑体" panose="02010609060101010101" charset="-122"/>
              </a:rPr>
              <a:t>以上</a:t>
            </a:r>
            <a:r>
              <a:rPr lang="zh-CN" altLang="en-US" sz="2000" b="1" dirty="0">
                <a:latin typeface="黑体" panose="02010609060101010101" charset="-122"/>
                <a:ea typeface="黑体" panose="02010609060101010101" charset="-122"/>
                <a:cs typeface="黑体" panose="02010609060101010101" charset="-122"/>
              </a:rPr>
              <a:t>，成为</a:t>
            </a:r>
            <a:r>
              <a:rPr lang="zh-CN" altLang="en-US" sz="2000" b="1" dirty="0">
                <a:solidFill>
                  <a:srgbClr val="C00000"/>
                </a:solidFill>
                <a:latin typeface="黑体" panose="02010609060101010101" charset="-122"/>
                <a:ea typeface="黑体" panose="02010609060101010101" charset="-122"/>
                <a:cs typeface="黑体" panose="02010609060101010101" charset="-122"/>
              </a:rPr>
              <a:t>中国第一代气味检测食品新鲜度的巨头与开创</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35" name="箭头: 左弧形 34"/>
          <p:cNvSpPr/>
          <p:nvPr/>
        </p:nvSpPr>
        <p:spPr>
          <a:xfrm>
            <a:off x="158787" y="2687622"/>
            <a:ext cx="1390122" cy="2067499"/>
          </a:xfrm>
          <a:prstGeom prst="curv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solidFill>
                <a:schemeClr val="tx1"/>
              </a:solidFill>
            </a:endParaRPr>
          </a:p>
        </p:txBody>
      </p:sp>
      <p:sp>
        <p:nvSpPr>
          <p:cNvPr id="36" name="箭头: 左弧形 35"/>
          <p:cNvSpPr/>
          <p:nvPr/>
        </p:nvSpPr>
        <p:spPr>
          <a:xfrm>
            <a:off x="1425150" y="3782990"/>
            <a:ext cx="1390122" cy="2067499"/>
          </a:xfrm>
          <a:prstGeom prst="curv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tx1"/>
              </a:solidFill>
            </a:endParaRPr>
          </a:p>
        </p:txBody>
      </p:sp>
      <p:sp>
        <p:nvSpPr>
          <p:cNvPr id="37" name="箭头: 左弧形 36"/>
          <p:cNvSpPr/>
          <p:nvPr/>
        </p:nvSpPr>
        <p:spPr>
          <a:xfrm>
            <a:off x="2691513" y="4763748"/>
            <a:ext cx="1390122" cy="2067499"/>
          </a:xfrm>
          <a:prstGeom prst="curv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tx1"/>
              </a:solidFill>
            </a:endParaRPr>
          </a:p>
        </p:txBody>
      </p:sp>
      <p:sp>
        <p:nvSpPr>
          <p:cNvPr id="38" name="文本框 37"/>
          <p:cNvSpPr txBox="1"/>
          <p:nvPr/>
        </p:nvSpPr>
        <p:spPr>
          <a:xfrm>
            <a:off x="589122" y="2750701"/>
            <a:ext cx="264726"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成为江西品牌</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988346" y="3540780"/>
            <a:ext cx="290273" cy="2585323"/>
          </a:xfrm>
          <a:prstGeom prst="rect">
            <a:avLst/>
          </a:prstGeom>
          <a:noFill/>
        </p:spPr>
        <p:txBody>
          <a:bodyPr wrap="square" rtlCol="0">
            <a:spAutoFit/>
          </a:bodyPr>
          <a:lstStyle/>
          <a:p>
            <a:r>
              <a:rPr lang="zh-CN" altLang="en-US" b="1" dirty="0"/>
              <a:t>加大研发，拓展业务</a:t>
            </a:r>
            <a:endParaRPr lang="zh-CN" altLang="en-US" b="1" dirty="0"/>
          </a:p>
        </p:txBody>
      </p:sp>
      <p:sp>
        <p:nvSpPr>
          <p:cNvPr id="40" name="文本框 39"/>
          <p:cNvSpPr txBox="1"/>
          <p:nvPr/>
        </p:nvSpPr>
        <p:spPr>
          <a:xfrm>
            <a:off x="3315241" y="4443472"/>
            <a:ext cx="356605" cy="2308324"/>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年内，推向全国</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表格 35"/>
          <p:cNvGraphicFramePr>
            <a:graphicFrameLocks noGrp="1"/>
          </p:cNvGraphicFramePr>
          <p:nvPr>
            <p:custDataLst>
              <p:tags r:id="rId1"/>
            </p:custDataLst>
          </p:nvPr>
        </p:nvGraphicFramePr>
        <p:xfrm>
          <a:off x="1297598" y="2668987"/>
          <a:ext cx="9874655" cy="3538519"/>
        </p:xfrm>
        <a:graphic>
          <a:graphicData uri="http://schemas.openxmlformats.org/drawingml/2006/table">
            <a:tbl>
              <a:tblPr firstRow="1" bandRow="1">
                <a:tableStyleId>{00A15C55-8517-42AA-B614-E9B94910E393}</a:tableStyleId>
              </a:tblPr>
              <a:tblGrid>
                <a:gridCol w="1691297"/>
                <a:gridCol w="2706339"/>
                <a:gridCol w="5477019"/>
              </a:tblGrid>
              <a:tr h="365372">
                <a:tc>
                  <a:txBody>
                    <a:bodyPr/>
                    <a:lstStyle/>
                    <a:p>
                      <a:pPr algn="ctr"/>
                      <a:r>
                        <a:rPr lang="zh-CN" altLang="en-US" dirty="0"/>
                        <a:t>发布时间</a:t>
                      </a:r>
                      <a:endParaRPr lang="zh-CN" altLang="en-US" dirty="0"/>
                    </a:p>
                  </a:txBody>
                  <a:tcPr anchor="ctr"/>
                </a:tc>
                <a:tc>
                  <a:txBody>
                    <a:bodyPr/>
                    <a:lstStyle/>
                    <a:p>
                      <a:pPr algn="ctr"/>
                      <a:r>
                        <a:rPr lang="zh-CN" altLang="en-US" dirty="0"/>
                        <a:t>发布部门</a:t>
                      </a:r>
                      <a:endParaRPr lang="zh-CN" altLang="en-US" dirty="0"/>
                    </a:p>
                  </a:txBody>
                  <a:tcPr anchor="ctr"/>
                </a:tc>
                <a:tc>
                  <a:txBody>
                    <a:bodyPr/>
                    <a:lstStyle/>
                    <a:p>
                      <a:pPr algn="ctr"/>
                      <a:r>
                        <a:rPr lang="zh-CN" altLang="en-US" dirty="0"/>
                        <a:t>政策名称</a:t>
                      </a:r>
                      <a:endParaRPr lang="zh-CN" altLang="en-US" dirty="0"/>
                    </a:p>
                  </a:txBody>
                  <a:tcPr anchor="ctr"/>
                </a:tc>
              </a:tr>
              <a:tr h="462694">
                <a:tc>
                  <a:txBody>
                    <a:bodyPr/>
                    <a:lstStyle/>
                    <a:p>
                      <a:pPr algn="ctr"/>
                      <a:r>
                        <a:rPr lang="en-US" altLang="zh-CN" dirty="0"/>
                        <a:t>2020-03</a:t>
                      </a:r>
                      <a:endParaRPr lang="zh-CN" altLang="en-US" dirty="0"/>
                    </a:p>
                  </a:txBody>
                  <a:tcPr anchor="ctr"/>
                </a:tc>
                <a:tc>
                  <a:txBody>
                    <a:bodyPr/>
                    <a:lstStyle/>
                    <a:p>
                      <a:pPr algn="ctr"/>
                      <a:r>
                        <a:rPr lang="zh-CN" altLang="en-US" dirty="0"/>
                        <a:t>市场监管总局</a:t>
                      </a:r>
                      <a:endParaRPr lang="zh-CN" altLang="en-US" dirty="0"/>
                    </a:p>
                  </a:txBody>
                  <a:tcPr anchor="ctr"/>
                </a:tc>
                <a:tc>
                  <a:txBody>
                    <a:bodyPr/>
                    <a:lstStyle/>
                    <a:p>
                      <a:pPr algn="ctr"/>
                      <a:r>
                        <a:rPr lang="en-US" altLang="zh-CN" dirty="0"/>
                        <a:t>《</a:t>
                      </a:r>
                      <a:r>
                        <a:rPr lang="zh-CN" altLang="en-US" dirty="0"/>
                        <a:t>关于加强冷藏冷冻食品质量安全管理的公告</a:t>
                      </a:r>
                      <a:r>
                        <a:rPr lang="en-US" altLang="zh-CN" dirty="0"/>
                        <a:t>》</a:t>
                      </a:r>
                      <a:endParaRPr lang="zh-CN" altLang="en-US" dirty="0"/>
                    </a:p>
                  </a:txBody>
                  <a:tcPr anchor="ctr"/>
                </a:tc>
              </a:tr>
              <a:tr h="462694">
                <a:tc>
                  <a:txBody>
                    <a:bodyPr/>
                    <a:lstStyle/>
                    <a:p>
                      <a:pPr algn="ctr"/>
                      <a:r>
                        <a:rPr lang="en-US" altLang="zh-CN" dirty="0"/>
                        <a:t>2020-02</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市场监管总局</a:t>
                      </a:r>
                      <a:endParaRPr lang="zh-CN" altLang="en-US" dirty="0"/>
                    </a:p>
                  </a:txBody>
                  <a:tcPr anchor="ctr"/>
                </a:tc>
                <a:tc>
                  <a:txBody>
                    <a:bodyPr/>
                    <a:lstStyle/>
                    <a:p>
                      <a:pPr algn="ctr"/>
                      <a:r>
                        <a:rPr lang="en-US" altLang="zh-CN" dirty="0"/>
                        <a:t>《</a:t>
                      </a:r>
                      <a:r>
                        <a:rPr lang="zh-CN" altLang="en-US" dirty="0"/>
                        <a:t>关于加强食品生产加工小作坊监管工作的指导意见</a:t>
                      </a:r>
                      <a:r>
                        <a:rPr lang="en-US" altLang="zh-CN" dirty="0"/>
                        <a:t>》</a:t>
                      </a:r>
                      <a:endParaRPr lang="zh-CN" altLang="en-US" dirty="0"/>
                    </a:p>
                  </a:txBody>
                  <a:tcPr anchor="ctr"/>
                </a:tc>
              </a:tr>
              <a:tr h="859289">
                <a:tc>
                  <a:txBody>
                    <a:bodyPr/>
                    <a:lstStyle/>
                    <a:p>
                      <a:pPr algn="ctr"/>
                      <a:r>
                        <a:rPr lang="en-US" altLang="zh-CN" dirty="0"/>
                        <a:t>2019-12</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市场监管总局，教育部，国家卫健委，公安部</a:t>
                      </a:r>
                      <a:endParaRPr lang="zh-CN" altLang="en-US" dirty="0"/>
                    </a:p>
                  </a:txBody>
                  <a:tcPr anchor="ctr"/>
                </a:tc>
                <a:tc>
                  <a:txBody>
                    <a:bodyPr/>
                    <a:lstStyle/>
                    <a:p>
                      <a:pPr algn="ctr"/>
                      <a:r>
                        <a:rPr lang="en-US" altLang="zh-CN" dirty="0"/>
                        <a:t>《</a:t>
                      </a:r>
                      <a:r>
                        <a:rPr lang="zh-CN" altLang="en-US" dirty="0"/>
                        <a:t>关于落实主体责任强化校园食品安全管理的指导意见</a:t>
                      </a:r>
                      <a:r>
                        <a:rPr lang="en-US" altLang="zh-CN" dirty="0"/>
                        <a:t>》</a:t>
                      </a:r>
                      <a:endParaRPr lang="zh-CN" altLang="en-US" dirty="0"/>
                    </a:p>
                  </a:txBody>
                  <a:tcPr anchor="ctr"/>
                </a:tc>
              </a:tr>
              <a:tr h="462694">
                <a:tc>
                  <a:txBody>
                    <a:bodyPr/>
                    <a:lstStyle/>
                    <a:p>
                      <a:pPr algn="ctr"/>
                      <a:r>
                        <a:rPr lang="en-US" altLang="zh-CN" dirty="0"/>
                        <a:t>2019-12</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市场监管总局</a:t>
                      </a:r>
                      <a:endParaRPr lang="zh-CN" altLang="en-US" dirty="0"/>
                    </a:p>
                  </a:txBody>
                  <a:tcPr anchor="ctr"/>
                </a:tc>
                <a:tc>
                  <a:txBody>
                    <a:bodyPr/>
                    <a:lstStyle/>
                    <a:p>
                      <a:pPr algn="ctr"/>
                      <a:r>
                        <a:rPr lang="en-US" altLang="zh-CN" dirty="0"/>
                        <a:t>《</a:t>
                      </a:r>
                      <a:r>
                        <a:rPr lang="zh-CN" altLang="en-US" dirty="0"/>
                        <a:t>关于加强调味面制品质量安全监管的公告</a:t>
                      </a:r>
                      <a:r>
                        <a:rPr lang="en-US" altLang="zh-CN" dirty="0"/>
                        <a:t>》</a:t>
                      </a:r>
                      <a:endParaRPr lang="zh-CN" altLang="en-US" dirty="0"/>
                    </a:p>
                  </a:txBody>
                  <a:tcPr anchor="ctr"/>
                </a:tc>
              </a:tr>
              <a:tr h="462694">
                <a:tc>
                  <a:txBody>
                    <a:bodyPr/>
                    <a:lstStyle/>
                    <a:p>
                      <a:pPr algn="ctr"/>
                      <a:r>
                        <a:rPr lang="en-US" altLang="zh-CN" dirty="0"/>
                        <a:t>2019-09</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市场监管总局</a:t>
                      </a:r>
                      <a:endParaRPr lang="zh-CN" altLang="en-US" dirty="0"/>
                    </a:p>
                  </a:txBody>
                  <a:tcPr anchor="ctr"/>
                </a:tc>
                <a:tc>
                  <a:txBody>
                    <a:bodyPr/>
                    <a:lstStyle/>
                    <a:p>
                      <a:pPr algn="ctr"/>
                      <a:r>
                        <a:rPr lang="en-US" altLang="zh-CN" dirty="0"/>
                        <a:t>《</a:t>
                      </a:r>
                      <a:r>
                        <a:rPr lang="zh-CN" altLang="en-US" dirty="0"/>
                        <a:t>关于规范使用食品添加剂的指导意见</a:t>
                      </a:r>
                      <a:r>
                        <a:rPr lang="en-US" altLang="zh-CN" dirty="0"/>
                        <a:t>》</a:t>
                      </a:r>
                      <a:endParaRPr lang="zh-CN" altLang="en-US" dirty="0"/>
                    </a:p>
                  </a:txBody>
                  <a:tcPr anchor="ctr"/>
                </a:tc>
              </a:tr>
              <a:tr h="462694">
                <a:tc>
                  <a:txBody>
                    <a:bodyPr/>
                    <a:lstStyle/>
                    <a:p>
                      <a:pPr algn="ctr"/>
                      <a:r>
                        <a:rPr lang="en-US" altLang="zh-CN" dirty="0"/>
                        <a:t>2019-05</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国务院</a:t>
                      </a:r>
                      <a:endParaRPr lang="zh-CN" altLang="en-US" dirty="0"/>
                    </a:p>
                  </a:txBody>
                  <a:tcPr anchor="ctr"/>
                </a:tc>
                <a:tc>
                  <a:txBody>
                    <a:bodyPr/>
                    <a:lstStyle/>
                    <a:p>
                      <a:pPr algn="ctr"/>
                      <a:r>
                        <a:rPr lang="en-US" altLang="zh-CN" dirty="0"/>
                        <a:t>《</a:t>
                      </a:r>
                      <a:r>
                        <a:rPr lang="zh-CN" altLang="en-US" dirty="0"/>
                        <a:t>关于印发</a:t>
                      </a:r>
                      <a:r>
                        <a:rPr lang="en-US" altLang="zh-CN" dirty="0"/>
                        <a:t>2019</a:t>
                      </a:r>
                      <a:r>
                        <a:rPr lang="zh-CN" altLang="en-US" dirty="0"/>
                        <a:t>年食品安全重点工作安排的通知</a:t>
                      </a:r>
                      <a:r>
                        <a:rPr lang="en-US" altLang="zh-CN" dirty="0"/>
                        <a:t>》</a:t>
                      </a:r>
                      <a:endParaRPr lang="zh-CN" altLang="en-US" dirty="0"/>
                    </a:p>
                  </a:txBody>
                  <a:tcPr anchor="ctr"/>
                </a:tc>
              </a:tr>
            </a:tbl>
          </a:graphicData>
        </a:graphic>
      </p:graphicFrame>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国家政策</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文宋体" panose="00000500000000000000" pitchFamily="2" charset="-122"/>
                <a:ea typeface="字魂文宋体" panose="00000500000000000000" pitchFamily="2" charset="-122"/>
              </a:endParaRPr>
            </a:p>
          </p:txBody>
        </p:sp>
      </p:grpSp>
      <p:grpSp>
        <p:nvGrpSpPr>
          <p:cNvPr id="23"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4"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5"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6"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9" name="文本框 28"/>
          <p:cNvSpPr txBox="1"/>
          <p:nvPr/>
        </p:nvSpPr>
        <p:spPr>
          <a:xfrm>
            <a:off x="1297557" y="1706851"/>
            <a:ext cx="10333956" cy="829945"/>
          </a:xfrm>
          <a:prstGeom prst="rect">
            <a:avLst/>
          </a:prstGeom>
          <a:noFill/>
        </p:spPr>
        <p:txBody>
          <a:bodyPr wrap="square" rtlCol="0">
            <a:spAutoFit/>
          </a:bodyPr>
          <a:lstStyle/>
          <a:p>
            <a:r>
              <a:rPr lang="zh-CN" altLang="en-US" sz="2400" dirty="0"/>
              <a:t>市场监管总局、教育部、国家卫健委等相关部门陆续出台了有关食品安全</a:t>
            </a:r>
            <a:endParaRPr lang="zh-CN" altLang="en-US" sz="2400" dirty="0"/>
          </a:p>
          <a:p>
            <a:r>
              <a:rPr lang="zh-CN" altLang="en-US" sz="2400" dirty="0"/>
              <a:t>管理的细化政策。可见，国家层面对食品安全检验管理体系的重视程度。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4"/>
          <p:cNvGraphicFramePr>
            <a:graphicFrameLocks noGrp="1"/>
          </p:cNvGraphicFramePr>
          <p:nvPr>
            <p:custDataLst>
              <p:tags r:id="rId1"/>
            </p:custDataLst>
          </p:nvPr>
        </p:nvGraphicFramePr>
        <p:xfrm>
          <a:off x="1644845" y="1792212"/>
          <a:ext cx="9263291" cy="4899594"/>
        </p:xfrm>
        <a:graphic>
          <a:graphicData uri="http://schemas.openxmlformats.org/drawingml/2006/table">
            <a:tbl>
              <a:tblPr firstRow="1" bandRow="1">
                <a:tableStyleId>{00A15C55-8517-42AA-B614-E9B94910E393}</a:tableStyleId>
              </a:tblPr>
              <a:tblGrid>
                <a:gridCol w="1922871"/>
                <a:gridCol w="7340420"/>
              </a:tblGrid>
              <a:tr h="432347">
                <a:tc>
                  <a:txBody>
                    <a:bodyPr/>
                    <a:lstStyle/>
                    <a:p>
                      <a:pPr algn="ctr"/>
                      <a:r>
                        <a:rPr lang="zh-CN" altLang="en-US" dirty="0"/>
                        <a:t>地区</a:t>
                      </a:r>
                      <a:endParaRPr lang="zh-CN" altLang="en-US" dirty="0"/>
                    </a:p>
                  </a:txBody>
                  <a:tcPr anchor="ctr"/>
                </a:tc>
                <a:tc>
                  <a:txBody>
                    <a:bodyPr/>
                    <a:lstStyle/>
                    <a:p>
                      <a:pPr algn="ctr"/>
                      <a:r>
                        <a:rPr lang="zh-CN" altLang="en-US" dirty="0"/>
                        <a:t>举措</a:t>
                      </a:r>
                      <a:endParaRPr lang="zh-CN" altLang="en-US" dirty="0"/>
                    </a:p>
                  </a:txBody>
                  <a:tcPr anchor="ctr"/>
                </a:tc>
              </a:tr>
              <a:tr h="709829">
                <a:tc>
                  <a:txBody>
                    <a:bodyPr/>
                    <a:lstStyle/>
                    <a:p>
                      <a:pPr algn="ctr"/>
                      <a:r>
                        <a:rPr lang="zh-CN" altLang="en-US" dirty="0"/>
                        <a:t>湖南</a:t>
                      </a:r>
                      <a:endParaRPr lang="zh-CN" altLang="en-US" dirty="0"/>
                    </a:p>
                  </a:txBody>
                  <a:tcPr anchor="ctr"/>
                </a:tc>
                <a:tc>
                  <a:txBody>
                    <a:bodyPr/>
                    <a:lstStyle/>
                    <a:p>
                      <a:pPr algn="l"/>
                      <a:r>
                        <a:rPr lang="en-US" altLang="zh-CN" dirty="0"/>
                        <a:t>2020</a:t>
                      </a:r>
                      <a:r>
                        <a:rPr lang="zh-CN" altLang="en-US" dirty="0"/>
                        <a:t>年</a:t>
                      </a:r>
                      <a:r>
                        <a:rPr lang="en-US" altLang="zh-CN" dirty="0"/>
                        <a:t>3</a:t>
                      </a:r>
                      <a:r>
                        <a:rPr lang="zh-CN" altLang="en-US" dirty="0"/>
                        <a:t>月印发</a:t>
                      </a:r>
                      <a:r>
                        <a:rPr lang="en-US" altLang="zh-CN" dirty="0"/>
                        <a:t>《</a:t>
                      </a:r>
                      <a:r>
                        <a:rPr lang="zh-CN" altLang="en-US" dirty="0"/>
                        <a:t>湖南省</a:t>
                      </a:r>
                      <a:r>
                        <a:rPr lang="en-US" altLang="zh-CN" dirty="0"/>
                        <a:t>2020</a:t>
                      </a:r>
                      <a:r>
                        <a:rPr lang="zh-CN" altLang="en-US" dirty="0"/>
                        <a:t>年食品安全重点工作安排</a:t>
                      </a:r>
                      <a:r>
                        <a:rPr lang="en-US" altLang="zh-CN" dirty="0"/>
                        <a:t>》</a:t>
                      </a:r>
                      <a:r>
                        <a:rPr lang="zh-CN" altLang="en-US" dirty="0"/>
                        <a:t>内容包括完善食品安全治理体系实施食品安全放心工程建设十二攻坚行动等方面</a:t>
                      </a:r>
                      <a:endParaRPr lang="zh-CN" altLang="en-US" dirty="0"/>
                    </a:p>
                  </a:txBody>
                  <a:tcPr anchor="ctr"/>
                </a:tc>
              </a:tr>
              <a:tr h="496881">
                <a:tc>
                  <a:txBody>
                    <a:bodyPr/>
                    <a:lstStyle/>
                    <a:p>
                      <a:pPr algn="ctr"/>
                      <a:r>
                        <a:rPr lang="zh-CN" altLang="en-US" dirty="0"/>
                        <a:t>陕西</a:t>
                      </a:r>
                      <a:endParaRPr lang="zh-CN" altLang="en-US" dirty="0"/>
                    </a:p>
                  </a:txBody>
                  <a:tcPr anchor="ctr"/>
                </a:tc>
                <a:tc>
                  <a:txBody>
                    <a:bodyPr/>
                    <a:lstStyle/>
                    <a:p>
                      <a:pPr algn="l"/>
                      <a:r>
                        <a:rPr lang="en-US" altLang="zh-CN" dirty="0"/>
                        <a:t>2020</a:t>
                      </a:r>
                      <a:r>
                        <a:rPr lang="zh-CN" altLang="en-US" dirty="0"/>
                        <a:t>年</a:t>
                      </a:r>
                      <a:r>
                        <a:rPr lang="en-US" altLang="zh-CN" dirty="0"/>
                        <a:t>1</a:t>
                      </a:r>
                      <a:r>
                        <a:rPr lang="zh-CN" altLang="en-US" dirty="0"/>
                        <a:t>月印发</a:t>
                      </a:r>
                      <a:r>
                        <a:rPr lang="en-US" altLang="zh-CN" dirty="0"/>
                        <a:t>《</a:t>
                      </a:r>
                      <a:r>
                        <a:rPr lang="zh-CN" altLang="en-US" dirty="0"/>
                        <a:t>关于深化改革加强食品安全工作的若干措施</a:t>
                      </a:r>
                      <a:r>
                        <a:rPr lang="en-US" altLang="zh-CN" dirty="0"/>
                        <a:t>》</a:t>
                      </a:r>
                      <a:r>
                        <a:rPr lang="zh-CN" altLang="en-US" dirty="0"/>
                        <a:t>并开展十大行动推进全省食品安全水平</a:t>
                      </a:r>
                      <a:endParaRPr lang="zh-CN" altLang="en-US" dirty="0"/>
                    </a:p>
                  </a:txBody>
                  <a:tcPr anchor="ctr"/>
                </a:tc>
              </a:tr>
              <a:tr h="496881">
                <a:tc>
                  <a:txBody>
                    <a:bodyPr/>
                    <a:lstStyle/>
                    <a:p>
                      <a:pPr algn="ctr"/>
                      <a:r>
                        <a:rPr lang="zh-CN" altLang="en-US" dirty="0"/>
                        <a:t>黑龙江</a:t>
                      </a:r>
                      <a:endParaRPr lang="zh-CN" altLang="en-US" dirty="0"/>
                    </a:p>
                  </a:txBody>
                  <a:tcPr anchor="ctr"/>
                </a:tc>
                <a:tc>
                  <a:txBody>
                    <a:bodyPr/>
                    <a:lstStyle/>
                    <a:p>
                      <a:pPr algn="l"/>
                      <a:r>
                        <a:rPr lang="en-US" altLang="zh-CN" dirty="0"/>
                        <a:t>2019</a:t>
                      </a:r>
                      <a:r>
                        <a:rPr lang="zh-CN" altLang="en-US" dirty="0"/>
                        <a:t>年</a:t>
                      </a:r>
                      <a:r>
                        <a:rPr lang="en-US" altLang="zh-CN" dirty="0"/>
                        <a:t>10</a:t>
                      </a:r>
                      <a:r>
                        <a:rPr lang="zh-CN" altLang="en-US" dirty="0"/>
                        <a:t>月印发</a:t>
                      </a:r>
                      <a:r>
                        <a:rPr lang="en-US" altLang="zh-CN" dirty="0"/>
                        <a:t>《</a:t>
                      </a:r>
                      <a:r>
                        <a:rPr lang="zh-CN" altLang="en-US" dirty="0"/>
                        <a:t>农村食品安全风险隐患清单</a:t>
                      </a:r>
                      <a:r>
                        <a:rPr lang="en-US" altLang="zh-CN" dirty="0"/>
                        <a:t>》</a:t>
                      </a:r>
                      <a:r>
                        <a:rPr lang="zh-CN" altLang="en-US" dirty="0"/>
                        <a:t>，规范农村食品市场秩序，提升农村食品安全水平</a:t>
                      </a:r>
                      <a:endParaRPr lang="zh-CN" altLang="en-US" dirty="0"/>
                    </a:p>
                  </a:txBody>
                  <a:tcPr anchor="ctr"/>
                </a:tc>
              </a:tr>
              <a:tr h="571689">
                <a:tc>
                  <a:txBody>
                    <a:bodyPr/>
                    <a:lstStyle/>
                    <a:p>
                      <a:pPr algn="ctr"/>
                      <a:r>
                        <a:rPr lang="zh-CN" altLang="en-US" dirty="0"/>
                        <a:t>福建</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2019</a:t>
                      </a:r>
                      <a:r>
                        <a:rPr lang="zh-CN" altLang="en-US" dirty="0"/>
                        <a:t>年省级财政安排</a:t>
                      </a:r>
                      <a:r>
                        <a:rPr lang="en-US" altLang="zh-CN" dirty="0">
                          <a:solidFill>
                            <a:schemeClr val="tx1"/>
                          </a:solidFill>
                        </a:rPr>
                        <a:t>1.73</a:t>
                      </a:r>
                      <a:r>
                        <a:rPr lang="zh-CN" altLang="en-US" dirty="0">
                          <a:solidFill>
                            <a:schemeClr val="tx1"/>
                          </a:solidFill>
                        </a:rPr>
                        <a:t>亿元</a:t>
                      </a:r>
                      <a:r>
                        <a:rPr lang="zh-CN" altLang="en-US" dirty="0"/>
                        <a:t>，并争取中央财政</a:t>
                      </a:r>
                      <a:r>
                        <a:rPr lang="en-US" altLang="zh-CN" dirty="0">
                          <a:solidFill>
                            <a:schemeClr val="tx1"/>
                          </a:solidFill>
                        </a:rPr>
                        <a:t>4214</a:t>
                      </a:r>
                      <a:r>
                        <a:rPr lang="zh-CN" altLang="en-US" dirty="0">
                          <a:solidFill>
                            <a:schemeClr val="tx1"/>
                          </a:solidFill>
                        </a:rPr>
                        <a:t>万元</a:t>
                      </a:r>
                      <a:r>
                        <a:rPr lang="zh-CN" altLang="en-US" dirty="0"/>
                        <a:t>，其中用于支持全省各地食品安全监管能力建设，食品安全抽检和风险检测，专项整治与检查执法以及质量安全可追溯体系建设等</a:t>
                      </a:r>
                      <a:endParaRPr lang="zh-CN" altLang="en-US" dirty="0"/>
                    </a:p>
                  </a:txBody>
                  <a:tcPr anchor="ctr"/>
                </a:tc>
              </a:tr>
              <a:tr h="496881">
                <a:tc>
                  <a:txBody>
                    <a:bodyPr/>
                    <a:lstStyle/>
                    <a:p>
                      <a:pPr algn="ctr"/>
                      <a:r>
                        <a:rPr lang="zh-CN" altLang="en-US" dirty="0"/>
                        <a:t>云南</a:t>
                      </a:r>
                      <a:endParaRPr lang="en-US" altLang="zh-CN" dirty="0"/>
                    </a:p>
                    <a:p>
                      <a:pPr algn="ctr"/>
                      <a:endParaRPr lang="en-US" altLang="zh-CN" dirty="0"/>
                    </a:p>
                  </a:txBody>
                  <a:tcPr anchor="ctr"/>
                </a:tc>
                <a:tc>
                  <a:txBody>
                    <a:bodyPr/>
                    <a:lstStyle/>
                    <a:p>
                      <a:pPr algn="l"/>
                      <a:r>
                        <a:rPr lang="en-US" altLang="zh-CN" dirty="0"/>
                        <a:t>2019</a:t>
                      </a:r>
                      <a:r>
                        <a:rPr lang="zh-CN" altLang="en-US" dirty="0"/>
                        <a:t>年</a:t>
                      </a:r>
                      <a:r>
                        <a:rPr lang="en-US" altLang="zh-CN" dirty="0"/>
                        <a:t>9</a:t>
                      </a:r>
                      <a:r>
                        <a:rPr lang="zh-CN" altLang="en-US" dirty="0"/>
                        <a:t>月中旬起，省食安办，市场监管，公安，教育，农业，农村等</a:t>
                      </a:r>
                      <a:r>
                        <a:rPr lang="en-US" altLang="zh-CN" dirty="0"/>
                        <a:t>15</a:t>
                      </a:r>
                      <a:r>
                        <a:rPr lang="zh-CN" altLang="en-US" dirty="0"/>
                        <a:t>部门联合开展整治食品安全问题联合行动</a:t>
                      </a:r>
                      <a:endParaRPr lang="zh-CN" altLang="en-US" dirty="0"/>
                    </a:p>
                  </a:txBody>
                  <a:tcPr anchor="ctr"/>
                </a:tc>
              </a:tr>
              <a:tr h="922778">
                <a:tc>
                  <a:txBody>
                    <a:bodyPr/>
                    <a:lstStyle/>
                    <a:p>
                      <a:pPr algn="ctr"/>
                      <a:r>
                        <a:rPr lang="zh-CN" altLang="en-US" dirty="0"/>
                        <a:t>深圳</a:t>
                      </a:r>
                      <a:endParaRPr lang="zh-CN" altLang="en-US" dirty="0"/>
                    </a:p>
                  </a:txBody>
                  <a:tcPr anchor="ctr"/>
                </a:tc>
                <a:tc>
                  <a:txBody>
                    <a:bodyPr/>
                    <a:lstStyle/>
                    <a:p>
                      <a:pPr algn="l"/>
                      <a:r>
                        <a:rPr lang="en-US" altLang="zh-CN" dirty="0"/>
                        <a:t>2020</a:t>
                      </a:r>
                      <a:r>
                        <a:rPr lang="zh-CN" altLang="en-US" dirty="0"/>
                        <a:t>年</a:t>
                      </a:r>
                      <a:r>
                        <a:rPr lang="en-US" altLang="zh-CN" dirty="0"/>
                        <a:t>1</a:t>
                      </a:r>
                      <a:r>
                        <a:rPr lang="zh-CN" altLang="en-US" dirty="0"/>
                        <a:t>月，深圳市市场监管局发布食品安全“互联网</a:t>
                      </a:r>
                      <a:r>
                        <a:rPr lang="en-US" altLang="zh-CN" dirty="0"/>
                        <a:t>+</a:t>
                      </a:r>
                      <a:r>
                        <a:rPr lang="zh-CN" altLang="en-US" dirty="0"/>
                        <a:t>监管”系统，这系统由“互联网</a:t>
                      </a:r>
                      <a:r>
                        <a:rPr lang="en-US" altLang="zh-CN" dirty="0"/>
                        <a:t>+</a:t>
                      </a:r>
                      <a:r>
                        <a:rPr lang="zh-CN" altLang="en-US" dirty="0"/>
                        <a:t>名厨亮灶”，“移动监管</a:t>
                      </a:r>
                      <a:r>
                        <a:rPr lang="en-US" altLang="zh-CN" dirty="0"/>
                        <a:t>APP</a:t>
                      </a:r>
                      <a:r>
                        <a:rPr lang="zh-CN" altLang="en-US" dirty="0"/>
                        <a:t>”“扫码看餐饮单位”等重点项目组成</a:t>
                      </a:r>
                      <a:endParaRPr lang="zh-CN" altLang="en-US" dirty="0">
                        <a:solidFill>
                          <a:srgbClr val="FF0000"/>
                        </a:solidFill>
                      </a:endParaRPr>
                    </a:p>
                  </a:txBody>
                  <a:tcPr anchor="ctr"/>
                </a:tc>
              </a:tr>
            </a:tbl>
          </a:graphicData>
        </a:graphic>
      </p:graphicFrame>
      <p:sp>
        <p:nvSpPr>
          <p:cNvPr id="23" name="文本框 22"/>
          <p:cNvSpPr txBox="1"/>
          <p:nvPr/>
        </p:nvSpPr>
        <p:spPr>
          <a:xfrm>
            <a:off x="2039620" y="1054100"/>
            <a:ext cx="7659370" cy="706755"/>
          </a:xfrm>
          <a:prstGeom prst="rect">
            <a:avLst/>
          </a:prstGeom>
          <a:noFill/>
        </p:spPr>
        <p:txBody>
          <a:bodyPr wrap="square" rtlCol="0">
            <a:spAutoFit/>
          </a:bodyPr>
          <a:lstStyle/>
          <a:p>
            <a:r>
              <a:rPr lang="zh-CN" altLang="en-US" sz="2000" dirty="0">
                <a:solidFill>
                  <a:srgbClr val="C00000"/>
                </a:solidFill>
              </a:rPr>
              <a:t>各地方政府也纷纷响应中央指示，出台多项措施加强食品安全工作</a:t>
            </a:r>
            <a:r>
              <a:rPr lang="zh-CN" altLang="en-US" sz="2000" dirty="0"/>
              <a:t>。其中，部分地区的举措信息如下：</a:t>
            </a:r>
            <a:endParaRPr lang="zh-CN" altLang="en-US" sz="2000" dirty="0"/>
          </a:p>
        </p:txBody>
      </p:sp>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8"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19"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0"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1" name="文本框 20"/>
          <p:cNvSpPr txBox="1"/>
          <p:nvPr/>
        </p:nvSpPr>
        <p:spPr>
          <a:xfrm>
            <a:off x="1944370" y="537845"/>
            <a:ext cx="197739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国家政策</a:t>
            </a:r>
            <a:endParaRPr lang="zh-CN" altLang="en-US" sz="2800" dirty="0">
              <a:latin typeface="字魂文宋体" panose="00000500000000000000" pitchFamily="2" charset="-122"/>
              <a:ea typeface="字魂文宋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49525" y="2710815"/>
            <a:ext cx="7092315" cy="3667125"/>
          </a:xfrm>
          <a:prstGeom prst="rect">
            <a:avLst/>
          </a:prstGeom>
        </p:spPr>
      </p:pic>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1948180" y="453390"/>
            <a:ext cx="292862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市场规模情况</a:t>
            </a:r>
            <a:endParaRPr lang="zh-CN" altLang="en-US" sz="2800" dirty="0">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45"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46"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7"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8"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52" name="文本框 51"/>
          <p:cNvSpPr txBox="1"/>
          <p:nvPr/>
        </p:nvSpPr>
        <p:spPr>
          <a:xfrm>
            <a:off x="1832651" y="1273549"/>
            <a:ext cx="9052815" cy="1200329"/>
          </a:xfrm>
          <a:prstGeom prst="rect">
            <a:avLst/>
          </a:prstGeom>
          <a:noFill/>
        </p:spPr>
        <p:txBody>
          <a:bodyPr wrap="square" rtlCol="0">
            <a:spAutoFit/>
          </a:bodyPr>
          <a:lstStyle/>
          <a:p>
            <a:r>
              <a:rPr lang="zh-CN" altLang="en-US" sz="2400" dirty="0"/>
              <a:t>新冠疫情的爆发，让我国食品安全检测，尤其是快速检测市场迅速增长，截止</a:t>
            </a:r>
            <a:r>
              <a:rPr lang="en-US" altLang="zh-CN" sz="2400" dirty="0"/>
              <a:t>2021</a:t>
            </a:r>
            <a:r>
              <a:rPr lang="zh-CN" altLang="en-US" sz="2400" dirty="0"/>
              <a:t>年我国食品安全快速检测市场规模达到</a:t>
            </a:r>
            <a:r>
              <a:rPr lang="en-US" altLang="zh-CN" sz="2400" dirty="0">
                <a:solidFill>
                  <a:srgbClr val="FF0000"/>
                </a:solidFill>
              </a:rPr>
              <a:t>91.68</a:t>
            </a:r>
            <a:r>
              <a:rPr lang="zh-CN" altLang="en-US" sz="2400" dirty="0">
                <a:solidFill>
                  <a:srgbClr val="FF0000"/>
                </a:solidFill>
              </a:rPr>
              <a:t>亿元</a:t>
            </a:r>
            <a:r>
              <a:rPr lang="zh-CN" altLang="en-US" sz="2400" dirty="0"/>
              <a:t>，同比增长</a:t>
            </a:r>
            <a:r>
              <a:rPr lang="en-US" altLang="zh-CN" sz="2400" dirty="0">
                <a:solidFill>
                  <a:srgbClr val="FF0000"/>
                </a:solidFill>
              </a:rPr>
              <a:t>56.74%</a:t>
            </a:r>
            <a:r>
              <a:rPr lang="zh-CN" altLang="en-US" sz="2400" dirty="0"/>
              <a:t>，增速明显加快。</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1916516" y="535765"/>
            <a:ext cx="2371740" cy="583565"/>
          </a:xfrm>
          <a:prstGeom prst="rect">
            <a:avLst/>
          </a:prstGeom>
          <a:noFill/>
        </p:spPr>
        <p:txBody>
          <a:bodyPr wrap="square" rtlCol="0">
            <a:spAutoFit/>
          </a:bodyPr>
          <a:lstStyle/>
          <a:p>
            <a:r>
              <a:rPr lang="zh-CN" altLang="en-US" sz="3200" dirty="0">
                <a:l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产品介绍</a:t>
            </a:r>
            <a:endParaRPr lang="zh-CN" altLang="en-US" sz="3200" dirty="0">
              <a:ln/>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18" name="组合 17"/>
          <p:cNvGrpSpPr/>
          <p:nvPr/>
        </p:nvGrpSpPr>
        <p:grpSpPr>
          <a:xfrm>
            <a:off x="4455797" y="1725522"/>
            <a:ext cx="4184091" cy="4098143"/>
            <a:chOff x="3595456" y="1114708"/>
            <a:chExt cx="4184091" cy="4098143"/>
          </a:xfrm>
        </p:grpSpPr>
        <p:sp>
          <p:nvSpPr>
            <p:cNvPr id="19" name="矩形 18"/>
            <p:cNvSpPr/>
            <p:nvPr/>
          </p:nvSpPr>
          <p:spPr>
            <a:xfrm>
              <a:off x="4856704" y="2389931"/>
              <a:ext cx="1686757" cy="1686757"/>
            </a:xfrm>
            <a:prstGeom prst="rect">
              <a:avLst/>
            </a:prstGeom>
            <a:noFill/>
            <a:ln w="28575">
              <a:solidFill>
                <a:srgbClr val="9981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30" name="矩形 29"/>
            <p:cNvSpPr/>
            <p:nvPr/>
          </p:nvSpPr>
          <p:spPr>
            <a:xfrm>
              <a:off x="3595456" y="1429305"/>
              <a:ext cx="1686757" cy="1686757"/>
            </a:xfrm>
            <a:prstGeom prst="rect">
              <a:avLst/>
            </a:prstGeom>
            <a:noFill/>
            <a:ln w="28575">
              <a:solidFill>
                <a:srgbClr val="9981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grpSp>
          <p:nvGrpSpPr>
            <p:cNvPr id="21" name="组合 20"/>
            <p:cNvGrpSpPr/>
            <p:nvPr/>
          </p:nvGrpSpPr>
          <p:grpSpPr>
            <a:xfrm>
              <a:off x="3818877" y="3526094"/>
              <a:ext cx="1686757" cy="1686757"/>
              <a:chOff x="3818877" y="3526094"/>
              <a:chExt cx="1686757" cy="1686757"/>
            </a:xfrm>
          </p:grpSpPr>
          <p:sp>
            <p:nvSpPr>
              <p:cNvPr id="28" name="矩形 27"/>
              <p:cNvSpPr/>
              <p:nvPr/>
            </p:nvSpPr>
            <p:spPr>
              <a:xfrm>
                <a:off x="3818877" y="3526094"/>
                <a:ext cx="1686757" cy="1686757"/>
              </a:xfrm>
              <a:prstGeom prst="rect">
                <a:avLst/>
              </a:prstGeom>
              <a:noFill/>
              <a:ln w="28575">
                <a:solidFill>
                  <a:srgbClr val="9981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9" name="文本框 28"/>
              <p:cNvSpPr txBox="1"/>
              <p:nvPr/>
            </p:nvSpPr>
            <p:spPr>
              <a:xfrm>
                <a:off x="4206227" y="4066479"/>
                <a:ext cx="833755" cy="645160"/>
              </a:xfrm>
              <a:prstGeom prst="rect">
                <a:avLst/>
              </a:prstGeom>
              <a:noFill/>
              <a:ln>
                <a:noFill/>
              </a:ln>
            </p:spPr>
            <p:txBody>
              <a:bodyPr wrap="square" rtlCol="0">
                <a:spAutoFit/>
              </a:bodyPr>
              <a:lstStyle/>
              <a:p>
                <a:r>
                  <a:rPr lang="zh-CN" altLang="en-US" sz="1800">
                    <a:solidFill>
                      <a:srgbClr val="FF0000"/>
                    </a:solidFill>
                    <a:sym typeface="+mn-ea"/>
                  </a:rPr>
                  <a:t>实时显示</a:t>
                </a:r>
                <a:endParaRPr lang="zh-CN" altLang="en-US" sz="2800" dirty="0">
                  <a:solidFill>
                    <a:srgbClr val="99813A"/>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grpSp>
        <p:grpSp>
          <p:nvGrpSpPr>
            <p:cNvPr id="22" name="组合 21"/>
            <p:cNvGrpSpPr/>
            <p:nvPr/>
          </p:nvGrpSpPr>
          <p:grpSpPr>
            <a:xfrm>
              <a:off x="5842988" y="1114708"/>
              <a:ext cx="1686757" cy="1686757"/>
              <a:chOff x="5842988" y="1114708"/>
              <a:chExt cx="1686757" cy="1686757"/>
            </a:xfrm>
          </p:grpSpPr>
          <p:sp>
            <p:nvSpPr>
              <p:cNvPr id="26" name="矩形 25"/>
              <p:cNvSpPr/>
              <p:nvPr/>
            </p:nvSpPr>
            <p:spPr>
              <a:xfrm>
                <a:off x="5842988" y="1114708"/>
                <a:ext cx="1686757" cy="1686757"/>
              </a:xfrm>
              <a:prstGeom prst="rect">
                <a:avLst/>
              </a:prstGeom>
              <a:noFill/>
              <a:ln w="28575">
                <a:solidFill>
                  <a:srgbClr val="9981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7" name="文本框 26"/>
              <p:cNvSpPr txBox="1"/>
              <p:nvPr/>
            </p:nvSpPr>
            <p:spPr>
              <a:xfrm>
                <a:off x="6227163" y="1592863"/>
                <a:ext cx="1170940" cy="645160"/>
              </a:xfrm>
              <a:prstGeom prst="rect">
                <a:avLst/>
              </a:prstGeom>
              <a:noFill/>
              <a:ln>
                <a:noFill/>
              </a:ln>
            </p:spPr>
            <p:txBody>
              <a:bodyPr wrap="square" rtlCol="0">
                <a:spAutoFit/>
              </a:bodyPr>
              <a:lstStyle/>
              <a:p>
                <a:pPr marL="0" marR="0" lvl="0" indent="0" defTabSz="1216660" rtl="0" eaLnBrk="1" fontAlgn="auto" latinLnBrk="0" hangingPunct="1">
                  <a:lnSpc>
                    <a:spcPct val="100000"/>
                  </a:lnSpc>
                  <a:spcBef>
                    <a:spcPct val="20000"/>
                  </a:spcBef>
                  <a:spcAft>
                    <a:spcPts val="0"/>
                  </a:spcAft>
                  <a:buClrTx/>
                  <a:buSzTx/>
                  <a:buFontTx/>
                  <a:buNone/>
                  <a:defRPr/>
                </a:pPr>
                <a:r>
                  <a:rPr lang="zh-CN" altLang="en-US" sz="1800">
                    <a:solidFill>
                      <a:srgbClr val="FF0000"/>
                    </a:solidFill>
                    <a:sym typeface="+mn-ea"/>
                  </a:rPr>
                  <a:t>数据分析与判断</a:t>
                </a:r>
                <a:endParaRPr lang="zh-CN" altLang="en-US" sz="2800" dirty="0">
                  <a:solidFill>
                    <a:srgbClr val="99813A"/>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grpSp>
        <p:grpSp>
          <p:nvGrpSpPr>
            <p:cNvPr id="23" name="组合 22"/>
            <p:cNvGrpSpPr/>
            <p:nvPr/>
          </p:nvGrpSpPr>
          <p:grpSpPr>
            <a:xfrm>
              <a:off x="6092790" y="3211497"/>
              <a:ext cx="1686757" cy="1686757"/>
              <a:chOff x="6092790" y="3211497"/>
              <a:chExt cx="1686757" cy="1686757"/>
            </a:xfrm>
          </p:grpSpPr>
          <p:sp>
            <p:nvSpPr>
              <p:cNvPr id="24" name="矩形 23"/>
              <p:cNvSpPr/>
              <p:nvPr/>
            </p:nvSpPr>
            <p:spPr>
              <a:xfrm>
                <a:off x="6092790" y="3211497"/>
                <a:ext cx="1686757" cy="1686757"/>
              </a:xfrm>
              <a:prstGeom prst="rect">
                <a:avLst/>
              </a:prstGeom>
              <a:noFill/>
              <a:ln w="28575">
                <a:solidFill>
                  <a:srgbClr val="9981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5" name="文本框 24"/>
              <p:cNvSpPr txBox="1"/>
              <p:nvPr/>
            </p:nvSpPr>
            <p:spPr>
              <a:xfrm>
                <a:off x="6605235" y="3894757"/>
                <a:ext cx="913765" cy="368300"/>
              </a:xfrm>
              <a:prstGeom prst="rect">
                <a:avLst/>
              </a:prstGeom>
              <a:noFill/>
              <a:ln>
                <a:noFill/>
              </a:ln>
            </p:spPr>
            <p:txBody>
              <a:bodyPr wrap="square" rtlCol="0">
                <a:spAutoFit/>
              </a:bodyPr>
              <a:lstStyle/>
              <a:p>
                <a:pPr marL="0" marR="0" lvl="0" indent="0" defTabSz="1216660" rtl="0" eaLnBrk="1" fontAlgn="auto" latinLnBrk="0" hangingPunct="1">
                  <a:lnSpc>
                    <a:spcPct val="100000"/>
                  </a:lnSpc>
                  <a:spcBef>
                    <a:spcPct val="20000"/>
                  </a:spcBef>
                  <a:spcAft>
                    <a:spcPts val="0"/>
                  </a:spcAft>
                  <a:buClrTx/>
                  <a:buSzTx/>
                  <a:buFontTx/>
                  <a:buNone/>
                  <a:defRPr/>
                </a:pPr>
                <a:r>
                  <a:rPr lang="zh-CN" altLang="en-US" sz="1800">
                    <a:solidFill>
                      <a:srgbClr val="FF0000"/>
                    </a:solidFill>
                    <a:sym typeface="+mn-ea"/>
                  </a:rPr>
                  <a:t>易操作</a:t>
                </a:r>
                <a:endParaRPr lang="zh-CN" altLang="en-US" sz="2800" dirty="0">
                  <a:solidFill>
                    <a:srgbClr val="99813A"/>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grpSp>
      </p:grpSp>
      <p:grpSp>
        <p:nvGrpSpPr>
          <p:cNvPr id="32" name="组合 31"/>
          <p:cNvGrpSpPr/>
          <p:nvPr/>
        </p:nvGrpSpPr>
        <p:grpSpPr>
          <a:xfrm>
            <a:off x="1916352" y="2057770"/>
            <a:ext cx="2317874" cy="1661795"/>
            <a:chOff x="1622988" y="2148016"/>
            <a:chExt cx="2317874" cy="1661795"/>
          </a:xfrm>
        </p:grpSpPr>
        <p:sp>
          <p:nvSpPr>
            <p:cNvPr id="33" name="稻壳儿小白白(http://dwz.cn/Wu2UP)"/>
            <p:cNvSpPr txBox="1"/>
            <p:nvPr/>
          </p:nvSpPr>
          <p:spPr>
            <a:xfrm>
              <a:off x="1822205" y="2638139"/>
              <a:ext cx="1952995" cy="30734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endParaRPr kumimoji="0" lang="zh-CN" altLang="en-US" sz="20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34" name="稻壳儿小白白(http://dwz.cn/Wu2UP)"/>
            <p:cNvSpPr txBox="1"/>
            <p:nvPr/>
          </p:nvSpPr>
          <p:spPr>
            <a:xfrm>
              <a:off x="1622988" y="2148016"/>
              <a:ext cx="2317874" cy="166179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00000"/>
                </a:lnSpc>
                <a:spcBef>
                  <a:spcPct val="20000"/>
                </a:spcBef>
                <a:spcAft>
                  <a:spcPts val="0"/>
                </a:spcAft>
                <a:buClrTx/>
                <a:buSzTx/>
                <a:buFontTx/>
                <a:buNone/>
                <a:defRPr/>
              </a:pPr>
              <a:r>
                <a:rPr kumimoji="0" lang="zh-CN" altLang="en-US"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采用</a:t>
              </a:r>
              <a:r>
                <a:rPr kumimoji="0" lang="zh-CN" altLang="en-US"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自主研发的高灵敏度传感器，能够准确检测食品中的挥发性物质</a:t>
              </a:r>
              <a:r>
                <a:rPr kumimoji="0" lang="zh-CN" altLang="en-US"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，包括气味、湿度、温度等，确保检测结果的</a:t>
              </a:r>
              <a:r>
                <a:rPr kumimoji="0" lang="zh-CN" altLang="en-US"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准确性</a:t>
              </a:r>
              <a:endParaRPr kumimoji="0" lang="zh-CN" altLang="en-US"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35" name="组合 34"/>
          <p:cNvGrpSpPr/>
          <p:nvPr/>
        </p:nvGrpSpPr>
        <p:grpSpPr>
          <a:xfrm>
            <a:off x="2009231" y="4242241"/>
            <a:ext cx="2317874" cy="1661795"/>
            <a:chOff x="1457888" y="2176591"/>
            <a:chExt cx="2317874" cy="1661795"/>
          </a:xfrm>
        </p:grpSpPr>
        <p:sp>
          <p:nvSpPr>
            <p:cNvPr id="36" name="稻壳儿小白白(http://dwz.cn/Wu2UP)"/>
            <p:cNvSpPr txBox="1"/>
            <p:nvPr/>
          </p:nvSpPr>
          <p:spPr>
            <a:xfrm>
              <a:off x="1564395" y="2621629"/>
              <a:ext cx="1952995" cy="67691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endParaRPr lang="zh-CN" altLang="en-US" sz="2000"/>
            </a:p>
            <a:p>
              <a:pPr marL="0" marR="0" lvl="0" indent="0" algn="r" defTabSz="1216660" rtl="0" eaLnBrk="1" fontAlgn="auto" latinLnBrk="0" hangingPunct="1">
                <a:lnSpc>
                  <a:spcPct val="100000"/>
                </a:lnSpc>
                <a:spcBef>
                  <a:spcPct val="20000"/>
                </a:spcBef>
                <a:spcAft>
                  <a:spcPts val="0"/>
                </a:spcAft>
                <a:buClrTx/>
                <a:buSzTx/>
                <a:buFontTx/>
                <a:buNone/>
                <a:defRPr/>
              </a:pPr>
              <a:endParaRPr kumimoji="0" lang="en-US" sz="2000" b="1"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7" name="稻壳儿小白白(http://dwz.cn/Wu2UP)"/>
            <p:cNvSpPr txBox="1"/>
            <p:nvPr/>
          </p:nvSpPr>
          <p:spPr>
            <a:xfrm>
              <a:off x="1457888" y="2176591"/>
              <a:ext cx="2317874" cy="166179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00000"/>
                </a:lnSpc>
                <a:spcBef>
                  <a:spcPct val="20000"/>
                </a:spcBef>
                <a:spcAft>
                  <a:spcPts val="0"/>
                </a:spcAft>
                <a:buClrTx/>
                <a:buSzTx/>
                <a:buFontTx/>
                <a:buNone/>
                <a:defRPr/>
              </a:pP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设备配备高清显示屏，</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实时显示食品的新鲜程度数据</a:t>
              </a: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。用户可以一目了然地了解食品的新鲜状况，</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方便及时采取相应措施</a:t>
              </a:r>
              <a:endParaRPr kumimoji="0" lang="zh-CN" altLang="en-US" sz="20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38" name="组合 37"/>
          <p:cNvGrpSpPr/>
          <p:nvPr/>
        </p:nvGrpSpPr>
        <p:grpSpPr>
          <a:xfrm>
            <a:off x="8732788" y="1720318"/>
            <a:ext cx="2317874" cy="1938655"/>
            <a:chOff x="1457888" y="2109916"/>
            <a:chExt cx="2317874" cy="1938655"/>
          </a:xfrm>
        </p:grpSpPr>
        <p:sp>
          <p:nvSpPr>
            <p:cNvPr id="39" name="稻壳儿小白白(http://dwz.cn/Wu2UP)"/>
            <p:cNvSpPr txBox="1"/>
            <p:nvPr/>
          </p:nvSpPr>
          <p:spPr>
            <a:xfrm>
              <a:off x="1779660" y="2600039"/>
              <a:ext cx="1952995" cy="307340"/>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endParaRPr kumimoji="0" lang="zh-CN" altLang="en-US" sz="20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40" name="稻壳儿小白白(http://dwz.cn/Wu2UP)"/>
            <p:cNvSpPr txBox="1"/>
            <p:nvPr/>
          </p:nvSpPr>
          <p:spPr>
            <a:xfrm>
              <a:off x="1457888" y="2109916"/>
              <a:ext cx="2317874" cy="1938655"/>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通过</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先进的算法对收集到的数据进行分析</a:t>
              </a: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，从而判断食品的新鲜程度。设备可根据预设的新鲜度标准进行分析，让用户</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了解食品的最佳食用时间</a:t>
              </a:r>
              <a:endPar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41" name="组合 40"/>
          <p:cNvGrpSpPr/>
          <p:nvPr/>
        </p:nvGrpSpPr>
        <p:grpSpPr>
          <a:xfrm>
            <a:off x="9018709" y="4115088"/>
            <a:ext cx="2317874" cy="1107440"/>
            <a:chOff x="1495988" y="2414716"/>
            <a:chExt cx="2317874" cy="1107440"/>
          </a:xfrm>
        </p:grpSpPr>
        <p:sp>
          <p:nvSpPr>
            <p:cNvPr id="42" name="稻壳儿小白白(http://dwz.cn/Wu2UP)"/>
            <p:cNvSpPr txBox="1"/>
            <p:nvPr/>
          </p:nvSpPr>
          <p:spPr>
            <a:xfrm>
              <a:off x="1532010" y="2583529"/>
              <a:ext cx="1952995" cy="307340"/>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endParaRPr kumimoji="0" lang="zh-CN" altLang="en-US" sz="20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43" name="稻壳儿小白白(http://dwz.cn/Wu2UP)"/>
            <p:cNvSpPr txBox="1"/>
            <p:nvPr/>
          </p:nvSpPr>
          <p:spPr>
            <a:xfrm>
              <a:off x="1495988" y="2414716"/>
              <a:ext cx="2317874" cy="1107440"/>
            </a:xfrm>
            <a:prstGeom prst="rect">
              <a:avLst/>
            </a:prstGeom>
            <a:noFill/>
          </p:spPr>
          <p:txBody>
            <a:bodyPr wrap="square" lIns="0" tIns="0" rIns="0" bIns="0" rtlCol="0" anchor="t" anchorCtr="0">
              <a:spAutoFit/>
            </a:bodyPr>
            <a:lstStyle/>
            <a:p>
              <a:pPr marL="0" marR="0" lvl="0" algn="l" defTabSz="1216660" rtl="0" eaLnBrk="1" fontAlgn="auto" latinLnBrk="0" hangingPunct="1">
                <a:lnSpc>
                  <a:spcPct val="100000"/>
                </a:lnSpc>
                <a:spcBef>
                  <a:spcPct val="20000"/>
                </a:spcBef>
                <a:spcAft>
                  <a:spcPts val="0"/>
                </a:spcAft>
                <a:buClrTx/>
                <a:buSzTx/>
                <a:buFontTx/>
                <a:buNone/>
                <a:defRPr/>
              </a:pP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智能食品新鲜度检测器</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操作简单</a:t>
              </a: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，一键启动即可进行检测。无需专业知识，</a:t>
              </a:r>
              <a:r>
                <a:rPr kumimoji="0" lang="zh-CN" altLang="en-US" sz="1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用户可轻松上手</a:t>
              </a:r>
              <a:r>
                <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rPr>
                <a:t>。</a:t>
              </a:r>
              <a:endParaRPr kumimoji="0" lang="zh-CN" altLang="en-US" sz="18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3" name="组合 2"/>
          <p:cNvGrpSpPr/>
          <p:nvPr/>
        </p:nvGrpSpPr>
        <p:grpSpPr>
          <a:xfrm flipH="1">
            <a:off x="-3853" y="5624575"/>
            <a:ext cx="6353908" cy="1241841"/>
            <a:chOff x="5838092" y="5605429"/>
            <a:chExt cx="6353908" cy="1241841"/>
          </a:xfrm>
        </p:grpSpPr>
        <p:cxnSp>
          <p:nvCxnSpPr>
            <p:cNvPr id="13" name="直接连接符 12"/>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7"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pic>
        <p:nvPicPr>
          <p:cNvPr id="5" name="图片 4" descr="03a188aa0173b4c79a3eaedaebf6f68"/>
          <p:cNvPicPr>
            <a:picLocks noChangeAspect="1"/>
          </p:cNvPicPr>
          <p:nvPr/>
        </p:nvPicPr>
        <p:blipFill>
          <a:blip r:embed="rId2"/>
          <a:srcRect l="12582" t="20141" r="15946" b="5045"/>
          <a:stretch>
            <a:fillRect/>
          </a:stretch>
        </p:blipFill>
        <p:spPr>
          <a:xfrm>
            <a:off x="5570220" y="2800985"/>
            <a:ext cx="1989455" cy="2403475"/>
          </a:xfrm>
          <a:prstGeom prst="rect">
            <a:avLst/>
          </a:prstGeom>
          <a:effectLst>
            <a:softEdge rad="88900"/>
          </a:effectLst>
        </p:spPr>
      </p:pic>
      <p:sp>
        <p:nvSpPr>
          <p:cNvPr id="2" name="文本框 1"/>
          <p:cNvSpPr txBox="1"/>
          <p:nvPr/>
        </p:nvSpPr>
        <p:spPr>
          <a:xfrm>
            <a:off x="4679315" y="1085215"/>
            <a:ext cx="3653790" cy="460375"/>
          </a:xfrm>
          <a:prstGeom prst="rect">
            <a:avLst/>
          </a:prstGeom>
          <a:noFill/>
        </p:spPr>
        <p:txBody>
          <a:bodyPr wrap="square" rtlCol="0">
            <a:spAutoFit/>
          </a:bodyPr>
          <a:p>
            <a:r>
              <a:rPr lang="zh-CN" altLang="en-US" sz="2400" b="1">
                <a:solidFill>
                  <a:srgbClr val="FF0000"/>
                </a:solidFill>
              </a:rPr>
              <a:t>智能食品新鲜度检测仪</a:t>
            </a:r>
            <a:endParaRPr lang="zh-CN" altLang="en-US" sz="2400" b="1">
              <a:solidFill>
                <a:srgbClr val="FF0000"/>
              </a:solidFill>
            </a:endParaRPr>
          </a:p>
        </p:txBody>
      </p:sp>
      <p:sp>
        <p:nvSpPr>
          <p:cNvPr id="46" name="文本框 45"/>
          <p:cNvSpPr txBox="1"/>
          <p:nvPr/>
        </p:nvSpPr>
        <p:spPr>
          <a:xfrm>
            <a:off x="4801235" y="2501265"/>
            <a:ext cx="1090930" cy="645160"/>
          </a:xfrm>
          <a:prstGeom prst="rect">
            <a:avLst/>
          </a:prstGeom>
          <a:noFill/>
        </p:spPr>
        <p:txBody>
          <a:bodyPr wrap="square" rtlCol="0">
            <a:spAutoFit/>
          </a:bodyPr>
          <a:p>
            <a:r>
              <a:rPr lang="zh-CN" altLang="en-US">
                <a:solidFill>
                  <a:srgbClr val="FF0000"/>
                </a:solidFill>
                <a:sym typeface="+mn-ea"/>
              </a:rPr>
              <a:t>高灵敏度测量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32"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out)">
                                      <p:cBhvr>
                                        <p:cTn id="12" dur="2000"/>
                                        <p:tgtEl>
                                          <p:spTgt spid="18"/>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32"/>
                                        </p:tgtEl>
                                        <p:attrNameLst>
                                          <p:attrName>ppt_w</p:attrName>
                                        </p:attrNameLst>
                                      </p:cBhvr>
                                      <p:tavLst>
                                        <p:tav tm="0">
                                          <p:val>
                                            <p:strVal val="#ppt_w*.05"/>
                                          </p:val>
                                        </p:tav>
                                        <p:tav tm="100000">
                                          <p:val>
                                            <p:strVal val="#ppt_w"/>
                                          </p:val>
                                        </p:tav>
                                      </p:tavLst>
                                    </p:anim>
                                    <p:anim calcmode="lin" valueType="num">
                                      <p:cBhvr>
                                        <p:cTn id="19" dur="1000" fill="hold"/>
                                        <p:tgtEl>
                                          <p:spTgt spid="3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3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32"/>
                                        </p:tgtEl>
                                      </p:cBhvr>
                                    </p:animEffect>
                                  </p:childTnLst>
                                </p:cTn>
                              </p:par>
                            </p:childTnLst>
                          </p:cTn>
                        </p:par>
                        <p:par>
                          <p:cTn id="24" fill="hold">
                            <p:stCondLst>
                              <p:cond delay="2000"/>
                            </p:stCondLst>
                            <p:childTnLst>
                              <p:par>
                                <p:cTn id="25" presetID="25"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35"/>
                                        </p:tgtEl>
                                        <p:attrNameLst>
                                          <p:attrName>ppt_w</p:attrName>
                                        </p:attrNameLst>
                                      </p:cBhvr>
                                      <p:tavLst>
                                        <p:tav tm="0">
                                          <p:val>
                                            <p:strVal val="#ppt_w*.05"/>
                                          </p:val>
                                        </p:tav>
                                        <p:tav tm="100000">
                                          <p:val>
                                            <p:strVal val="#ppt_w"/>
                                          </p:val>
                                        </p:tav>
                                      </p:tavLst>
                                    </p:anim>
                                    <p:anim calcmode="lin" valueType="num">
                                      <p:cBhvr>
                                        <p:cTn id="30" dur="1000" fill="hold"/>
                                        <p:tgtEl>
                                          <p:spTgt spid="3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3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35"/>
                                        </p:tgtEl>
                                      </p:cBhvr>
                                    </p:animEffect>
                                  </p:childTnLst>
                                </p:cTn>
                              </p:par>
                            </p:childTnLst>
                          </p:cTn>
                        </p:par>
                        <p:par>
                          <p:cTn id="35" fill="hold">
                            <p:stCondLst>
                              <p:cond delay="3000"/>
                            </p:stCondLst>
                            <p:childTnLst>
                              <p:par>
                                <p:cTn id="36" presetID="25"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decel="50000" fill="hold">
                                          <p:stCondLst>
                                            <p:cond delay="0"/>
                                          </p:stCondLst>
                                        </p:cTn>
                                        <p:tgtEl>
                                          <p:spTgt spid="38"/>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38"/>
                                        </p:tgtEl>
                                        <p:attrNameLst>
                                          <p:attrName>ppt_w</p:attrName>
                                        </p:attrNameLst>
                                      </p:cBhvr>
                                      <p:tavLst>
                                        <p:tav tm="0">
                                          <p:val>
                                            <p:strVal val="#ppt_w*.05"/>
                                          </p:val>
                                        </p:tav>
                                        <p:tav tm="100000">
                                          <p:val>
                                            <p:strVal val="#ppt_w"/>
                                          </p:val>
                                        </p:tav>
                                      </p:tavLst>
                                    </p:anim>
                                    <p:anim calcmode="lin" valueType="num">
                                      <p:cBhvr>
                                        <p:cTn id="41" dur="1000" fill="hold"/>
                                        <p:tgtEl>
                                          <p:spTgt spid="38"/>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38"/>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38"/>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38"/>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38"/>
                                        </p:tgtEl>
                                      </p:cBhvr>
                                    </p:animEffect>
                                  </p:childTnLst>
                                </p:cTn>
                              </p:par>
                            </p:childTnLst>
                          </p:cTn>
                        </p:par>
                        <p:par>
                          <p:cTn id="46" fill="hold">
                            <p:stCondLst>
                              <p:cond delay="4000"/>
                            </p:stCondLst>
                            <p:childTnLst>
                              <p:par>
                                <p:cTn id="47" presetID="25" presetClass="entr" presetSubtype="0"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41"/>
                                        </p:tgtEl>
                                        <p:attrNameLst>
                                          <p:attrName>ppt_w</p:attrName>
                                        </p:attrNameLst>
                                      </p:cBhvr>
                                      <p:tavLst>
                                        <p:tav tm="0">
                                          <p:val>
                                            <p:strVal val="#ppt_w*.05"/>
                                          </p:val>
                                        </p:tav>
                                        <p:tav tm="100000">
                                          <p:val>
                                            <p:strVal val="#ppt_w"/>
                                          </p:val>
                                        </p:tav>
                                      </p:tavLst>
                                    </p:anim>
                                    <p:anim calcmode="lin" valueType="num">
                                      <p:cBhvr>
                                        <p:cTn id="52" dur="1000" fill="hold"/>
                                        <p:tgtEl>
                                          <p:spTgt spid="41"/>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41"/>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41"/>
                                        </p:tgtEl>
                                      </p:cBhvr>
                                    </p:animEffect>
                                  </p:childTnLst>
                                </p:cTn>
                              </p:par>
                              <p:par>
                                <p:cTn id="57" presetID="42"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53" presetClass="entr" presetSubtype="16"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5530" y="2774315"/>
            <a:ext cx="7242175" cy="4048125"/>
          </a:xfrm>
          <a:prstGeom prst="rect">
            <a:avLst/>
          </a:prstGeom>
        </p:spPr>
      </p:pic>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0095" y="452120"/>
            <a:ext cx="3071495"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市场占有情况</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46"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7"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8"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49" name="文本框 48"/>
          <p:cNvSpPr txBox="1"/>
          <p:nvPr/>
        </p:nvSpPr>
        <p:spPr>
          <a:xfrm>
            <a:off x="1916723" y="1387061"/>
            <a:ext cx="8475894" cy="1322070"/>
          </a:xfrm>
          <a:prstGeom prst="rect">
            <a:avLst/>
          </a:prstGeom>
          <a:noFill/>
        </p:spPr>
        <p:txBody>
          <a:bodyPr wrap="square" rtlCol="0">
            <a:spAutoFit/>
          </a:bodyPr>
          <a:lstStyle/>
          <a:p>
            <a:r>
              <a:rPr lang="zh-CN" altLang="en-US" sz="2000" dirty="0"/>
              <a:t>受各地区经济、人口和食品消费量影响，我国食品安全快速检测行业区域分布较为分散，我国食品安全快速检测行业区域市场规模分布如下，其中，华东地区占比</a:t>
            </a:r>
            <a:r>
              <a:rPr lang="zh-CN" altLang="en-US" sz="2000" dirty="0">
                <a:solidFill>
                  <a:srgbClr val="C00000"/>
                </a:solidFill>
              </a:rPr>
              <a:t>33.17%</a:t>
            </a:r>
            <a:r>
              <a:rPr lang="zh-CN" altLang="en-US" sz="2000" dirty="0"/>
              <a:t>，华中占比</a:t>
            </a:r>
            <a:r>
              <a:rPr lang="zh-CN" altLang="en-US" sz="2000" dirty="0">
                <a:solidFill>
                  <a:srgbClr val="C00000"/>
                </a:solidFill>
              </a:rPr>
              <a:t>14.74%</a:t>
            </a:r>
            <a:r>
              <a:rPr lang="zh-CN" altLang="en-US" sz="2000" dirty="0"/>
              <a:t>，华南占比</a:t>
            </a:r>
            <a:r>
              <a:rPr lang="zh-CN" altLang="en-US" sz="2000" dirty="0">
                <a:solidFill>
                  <a:srgbClr val="C00000"/>
                </a:solidFill>
              </a:rPr>
              <a:t>14.12%</a:t>
            </a:r>
            <a:r>
              <a:rPr lang="zh-CN" altLang="en-US" sz="2000" dirty="0"/>
              <a:t>，华北地区占比</a:t>
            </a:r>
            <a:r>
              <a:rPr lang="zh-CN" altLang="en-US" sz="2000" dirty="0">
                <a:solidFill>
                  <a:srgbClr val="C00000"/>
                </a:solidFill>
              </a:rPr>
              <a:t>12.34%</a:t>
            </a:r>
            <a:r>
              <a:rPr lang="zh-CN" altLang="en-US" sz="2000" dirty="0"/>
              <a:t>，东北地区占比</a:t>
            </a:r>
            <a:r>
              <a:rPr lang="zh-CN" altLang="en-US" sz="2000" dirty="0">
                <a:solidFill>
                  <a:srgbClr val="C00000"/>
                </a:solidFill>
              </a:rPr>
              <a:t>6.94%</a:t>
            </a:r>
            <a:r>
              <a:rPr lang="zh-CN" altLang="en-US" sz="2000" dirty="0"/>
              <a:t>，西南地区占比</a:t>
            </a:r>
            <a:r>
              <a:rPr lang="zh-CN" altLang="en-US" sz="2000" dirty="0">
                <a:solidFill>
                  <a:srgbClr val="C00000"/>
                </a:solidFill>
              </a:rPr>
              <a:t>12.68%</a:t>
            </a:r>
            <a:r>
              <a:rPr lang="zh-CN" altLang="en-US" sz="2000" dirty="0"/>
              <a:t>，西北地区占比</a:t>
            </a:r>
            <a:r>
              <a:rPr lang="zh-CN" altLang="en-US" sz="2000" dirty="0">
                <a:solidFill>
                  <a:srgbClr val="C00000"/>
                </a:solidFill>
              </a:rPr>
              <a:t>6.01%</a:t>
            </a:r>
            <a:r>
              <a:rPr lang="zh-CN" altLang="en-US" sz="2000" dirty="0"/>
              <a:t>。</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表格 21"/>
          <p:cNvGraphicFramePr>
            <a:graphicFrameLocks noGrp="1"/>
          </p:cNvGraphicFramePr>
          <p:nvPr>
            <p:custDataLst>
              <p:tags r:id="rId1"/>
            </p:custDataLst>
          </p:nvPr>
        </p:nvGraphicFramePr>
        <p:xfrm>
          <a:off x="1814195" y="1550706"/>
          <a:ext cx="9653032" cy="4729408"/>
        </p:xfrm>
        <a:graphic>
          <a:graphicData uri="http://schemas.openxmlformats.org/drawingml/2006/table">
            <a:tbl>
              <a:tblPr firstRow="1" bandRow="1">
                <a:tableStyleId>{00A15C55-8517-42AA-B614-E9B94910E393}</a:tableStyleId>
              </a:tblPr>
              <a:tblGrid>
                <a:gridCol w="2331627"/>
                <a:gridCol w="7321405"/>
              </a:tblGrid>
              <a:tr h="363378">
                <a:tc gridSpan="2">
                  <a:txBody>
                    <a:bodyPr/>
                    <a:lstStyle/>
                    <a:p>
                      <a:pPr algn="ctr"/>
                      <a:r>
                        <a:rPr lang="zh-CN" altLang="en-US" sz="2000" dirty="0">
                          <a:latin typeface="黑体" panose="02010609060101010101" charset="-122"/>
                          <a:ea typeface="黑体" panose="02010609060101010101" charset="-122"/>
                        </a:rPr>
                        <a:t>食品安全检测行业发展趋势</a:t>
                      </a:r>
                      <a:endParaRPr lang="zh-CN" altLang="en-US" sz="2000" dirty="0">
                        <a:latin typeface="黑体" panose="02010609060101010101" charset="-122"/>
                        <a:ea typeface="黑体" panose="02010609060101010101" charset="-122"/>
                      </a:endParaRPr>
                    </a:p>
                  </a:txBody>
                  <a:tcPr/>
                </a:tc>
                <a:tc hMerge="1">
                  <a:tcPr/>
                </a:tc>
              </a:tr>
              <a:tr h="363378">
                <a:tc>
                  <a:txBody>
                    <a:bodyPr/>
                    <a:lstStyle/>
                    <a:p>
                      <a:pPr algn="ctr"/>
                      <a:r>
                        <a:rPr lang="zh-CN" altLang="en-US" sz="2000" dirty="0">
                          <a:latin typeface="黑体" panose="02010609060101010101" charset="-122"/>
                          <a:ea typeface="黑体" panose="02010609060101010101" charset="-122"/>
                        </a:rPr>
                        <a:t>发展趋势</a:t>
                      </a:r>
                      <a:endParaRPr lang="zh-CN" altLang="en-US" sz="2000" dirty="0">
                        <a:latin typeface="黑体" panose="02010609060101010101" charset="-122"/>
                        <a:ea typeface="黑体" panose="02010609060101010101" charset="-122"/>
                      </a:endParaRPr>
                    </a:p>
                  </a:txBody>
                  <a:tcPr/>
                </a:tc>
                <a:tc>
                  <a:txBody>
                    <a:bodyPr/>
                    <a:lstStyle/>
                    <a:p>
                      <a:pPr algn="ctr"/>
                      <a:r>
                        <a:rPr lang="zh-CN" altLang="en-US" sz="2000" dirty="0">
                          <a:latin typeface="黑体" panose="02010609060101010101" charset="-122"/>
                          <a:ea typeface="黑体" panose="02010609060101010101" charset="-122"/>
                        </a:rPr>
                        <a:t>具体内容</a:t>
                      </a:r>
                      <a:endParaRPr lang="zh-CN" altLang="en-US" sz="2000" dirty="0">
                        <a:latin typeface="黑体" panose="02010609060101010101" charset="-122"/>
                        <a:ea typeface="黑体" panose="02010609060101010101" charset="-122"/>
                      </a:endParaRPr>
                    </a:p>
                  </a:txBody>
                  <a:tcPr/>
                </a:tc>
              </a:tr>
              <a:tr h="796783">
                <a:tc>
                  <a:txBody>
                    <a:bodyPr/>
                    <a:lstStyle/>
                    <a:p>
                      <a:pPr algn="ctr"/>
                      <a:r>
                        <a:rPr lang="zh-CN" altLang="en-US" sz="1600" dirty="0">
                          <a:latin typeface="黑体" panose="02010609060101010101" charset="-122"/>
                          <a:ea typeface="黑体" panose="02010609060101010101" charset="-122"/>
                        </a:rPr>
                        <a:t>呈分布式的发展趋势</a:t>
                      </a:r>
                      <a:endParaRPr lang="zh-CN" altLang="en-US" sz="1600" dirty="0">
                        <a:latin typeface="黑体" panose="02010609060101010101" charset="-122"/>
                        <a:ea typeface="黑体" panose="02010609060101010101" charset="-122"/>
                      </a:endParaRPr>
                    </a:p>
                  </a:txBody>
                  <a:tcPr anchor="ctr"/>
                </a:tc>
                <a:tc>
                  <a:txBody>
                    <a:bodyPr/>
                    <a:lstStyle/>
                    <a:p>
                      <a:r>
                        <a:rPr lang="zh-CN" altLang="en-US" sz="1600" dirty="0">
                          <a:solidFill>
                            <a:srgbClr val="FF0000"/>
                          </a:solidFill>
                          <a:latin typeface="黑体" panose="02010609060101010101" charset="-122"/>
                          <a:ea typeface="黑体" panose="02010609060101010101" charset="-122"/>
                        </a:rPr>
                        <a:t>食品安全检测也会从中心向四周开始辐射</a:t>
                      </a:r>
                      <a:r>
                        <a:rPr lang="zh-CN" altLang="en-US" sz="1600" dirty="0">
                          <a:latin typeface="黑体" panose="02010609060101010101" charset="-122"/>
                          <a:ea typeface="黑体" panose="02010609060101010101" charset="-122"/>
                        </a:rPr>
                        <a:t>，国产食品检测仪器会取得</a:t>
                      </a:r>
                      <a:r>
                        <a:rPr lang="zh-CN" altLang="en-US" sz="1600">
                          <a:latin typeface="黑体" panose="02010609060101010101" charset="-122"/>
                          <a:ea typeface="黑体" panose="02010609060101010101" charset="-122"/>
                        </a:rPr>
                        <a:t>更大进步</a:t>
                      </a:r>
                      <a:r>
                        <a:rPr lang="zh-CN" altLang="en-US" sz="1600" dirty="0">
                          <a:latin typeface="黑体" panose="02010609060101010101" charset="-122"/>
                          <a:ea typeface="黑体" panose="02010609060101010101" charset="-122"/>
                        </a:rPr>
                        <a:t>，并且会逐渐步入到高速发展的</a:t>
                      </a:r>
                      <a:r>
                        <a:rPr lang="zh-CN" altLang="en-US" sz="1600">
                          <a:latin typeface="黑体" panose="02010609060101010101" charset="-122"/>
                          <a:ea typeface="黑体" panose="02010609060101010101" charset="-122"/>
                        </a:rPr>
                        <a:t>阶段同时与</a:t>
                      </a:r>
                      <a:r>
                        <a:rPr lang="zh-CN" altLang="en-US" sz="1600" dirty="0">
                          <a:latin typeface="黑体" panose="02010609060101010101" charset="-122"/>
                          <a:ea typeface="黑体" panose="02010609060101010101" charset="-122"/>
                        </a:rPr>
                        <a:t>下游的检测服务行业之间形成良性的竞争形势，</a:t>
                      </a:r>
                      <a:r>
                        <a:rPr lang="zh-CN" altLang="en-US" sz="1600" dirty="0">
                          <a:solidFill>
                            <a:srgbClr val="FF0000"/>
                          </a:solidFill>
                          <a:latin typeface="黑体" panose="02010609060101010101" charset="-122"/>
                          <a:ea typeface="黑体" panose="02010609060101010101" charset="-122"/>
                        </a:rPr>
                        <a:t>实现相互促进、共同进步的目的。</a:t>
                      </a:r>
                      <a:endParaRPr lang="zh-CN" altLang="en-US" sz="1600" dirty="0">
                        <a:solidFill>
                          <a:srgbClr val="FF0000"/>
                        </a:solidFill>
                        <a:latin typeface="黑体" panose="02010609060101010101" charset="-122"/>
                        <a:ea typeface="黑体" panose="02010609060101010101" charset="-122"/>
                      </a:endParaRPr>
                    </a:p>
                  </a:txBody>
                  <a:tcPr/>
                </a:tc>
              </a:tr>
              <a:tr h="885315">
                <a:tc>
                  <a:txBody>
                    <a:bodyPr/>
                    <a:lstStyle/>
                    <a:p>
                      <a:pPr algn="ctr"/>
                      <a:r>
                        <a:rPr lang="zh-CN" altLang="en-US" sz="1600" dirty="0">
                          <a:latin typeface="黑体" panose="02010609060101010101" charset="-122"/>
                          <a:ea typeface="黑体" panose="02010609060101010101" charset="-122"/>
                        </a:rPr>
                        <a:t>民营第三方检测服务逐渐出现</a:t>
                      </a:r>
                      <a:endParaRPr lang="zh-CN" altLang="en-US" sz="1600" dirty="0">
                        <a:latin typeface="黑体" panose="02010609060101010101" charset="-122"/>
                        <a:ea typeface="黑体" panose="02010609060101010101" charset="-122"/>
                      </a:endParaRPr>
                    </a:p>
                  </a:txBody>
                  <a:tcPr anchor="ctr"/>
                </a:tc>
                <a:tc>
                  <a:txBody>
                    <a:bodyPr/>
                    <a:lstStyle/>
                    <a:p>
                      <a:r>
                        <a:rPr lang="zh-CN" altLang="en-US" sz="1600" dirty="0">
                          <a:latin typeface="黑体" panose="02010609060101010101" charset="-122"/>
                          <a:ea typeface="黑体" panose="02010609060101010101" charset="-122"/>
                          <a:cs typeface="黑体" panose="02010609060101010101" charset="-122"/>
                        </a:rPr>
                        <a:t>其</a:t>
                      </a:r>
                      <a:r>
                        <a:rPr lang="zh-CN" altLang="en-US" sz="1600" dirty="0">
                          <a:solidFill>
                            <a:srgbClr val="FF0000"/>
                          </a:solidFill>
                          <a:latin typeface="黑体" panose="02010609060101010101" charset="-122"/>
                          <a:ea typeface="黑体" panose="02010609060101010101" charset="-122"/>
                          <a:cs typeface="黑体" panose="02010609060101010101" charset="-122"/>
                        </a:rPr>
                        <a:t>自身 “一内一外”区域分布局势可能会产生较大的变化</a:t>
                      </a:r>
                      <a:r>
                        <a:rPr lang="zh-CN" altLang="en-US" sz="1600" dirty="0">
                          <a:latin typeface="黑体" panose="02010609060101010101" charset="-122"/>
                          <a:ea typeface="黑体" panose="02010609060101010101" charset="-122"/>
                          <a:cs typeface="黑体" panose="02010609060101010101" charset="-122"/>
                        </a:rPr>
                        <a:t>，其中一线城市，能够凭借自身的优势，构建相关检测服务机构，随着食品安全检测行业的发展， </a:t>
                      </a:r>
                      <a:r>
                        <a:rPr lang="zh-CN" altLang="en-US" sz="1600" dirty="0">
                          <a:solidFill>
                            <a:srgbClr val="FF0000"/>
                          </a:solidFill>
                          <a:latin typeface="黑体" panose="02010609060101010101" charset="-122"/>
                          <a:ea typeface="黑体" panose="02010609060101010101" charset="-122"/>
                          <a:cs typeface="黑体" panose="02010609060101010101" charset="-122"/>
                        </a:rPr>
                        <a:t>第三方检测机构的产生，则会打破原本的格局。</a:t>
                      </a:r>
                      <a:endParaRPr lang="zh-CN" altLang="en-US" sz="1600" dirty="0">
                        <a:solidFill>
                          <a:srgbClr val="FF0000"/>
                        </a:solidFill>
                        <a:latin typeface="黑体" panose="02010609060101010101" charset="-122"/>
                        <a:ea typeface="黑体" panose="02010609060101010101" charset="-122"/>
                        <a:cs typeface="黑体" panose="02010609060101010101" charset="-122"/>
                      </a:endParaRPr>
                    </a:p>
                  </a:txBody>
                  <a:tcPr/>
                </a:tc>
              </a:tr>
              <a:tr h="787259">
                <a:tc>
                  <a:txBody>
                    <a:bodyPr/>
                    <a:lstStyle/>
                    <a:p>
                      <a:pPr algn="ctr"/>
                      <a:r>
                        <a:rPr lang="zh-CN" altLang="en-US" sz="1600" dirty="0">
                          <a:latin typeface="黑体" panose="02010609060101010101" charset="-122"/>
                          <a:ea typeface="黑体" panose="02010609060101010101" charset="-122"/>
                        </a:rPr>
                        <a:t>食品检测法律法规会逐步完善</a:t>
                      </a:r>
                      <a:endParaRPr lang="zh-CN" altLang="en-US" sz="1600" dirty="0">
                        <a:latin typeface="黑体" panose="02010609060101010101" charset="-122"/>
                        <a:ea typeface="黑体" panose="02010609060101010101" charset="-122"/>
                      </a:endParaRPr>
                    </a:p>
                  </a:txBody>
                  <a:tcPr anchor="ctr"/>
                </a:tc>
                <a:tc>
                  <a:txBody>
                    <a:bodyPr/>
                    <a:lstStyle/>
                    <a:p>
                      <a:r>
                        <a:rPr lang="zh-CN" altLang="en-US" sz="1600" dirty="0">
                          <a:latin typeface="黑体" panose="02010609060101010101" charset="-122"/>
                          <a:ea typeface="黑体" panose="02010609060101010101" charset="-122"/>
                        </a:rPr>
                        <a:t>现阶段，我国</a:t>
                      </a:r>
                      <a:r>
                        <a:rPr lang="zh-CN" altLang="en-US" sz="1600" dirty="0">
                          <a:solidFill>
                            <a:srgbClr val="FF0000"/>
                          </a:solidFill>
                          <a:latin typeface="黑体" panose="02010609060101010101" charset="-122"/>
                          <a:ea typeface="黑体" panose="02010609060101010101" charset="-122"/>
                        </a:rPr>
                        <a:t>针对食品检测</a:t>
                      </a:r>
                      <a:r>
                        <a:rPr lang="zh-CN" altLang="en-US" sz="1600" dirty="0">
                          <a:latin typeface="黑体" panose="02010609060101010101" charset="-122"/>
                          <a:ea typeface="黑体" panose="02010609060101010101" charset="-122"/>
                        </a:rPr>
                        <a:t>制定并施行了相应的法律法规用以</a:t>
                      </a:r>
                      <a:r>
                        <a:rPr lang="zh-CN" altLang="en-US" sz="1600" dirty="0">
                          <a:solidFill>
                            <a:srgbClr val="FF0000"/>
                          </a:solidFill>
                          <a:latin typeface="黑体" panose="02010609060101010101" charset="-122"/>
                          <a:ea typeface="黑体" panose="02010609060101010101" charset="-122"/>
                        </a:rPr>
                        <a:t>约束食品加工生产企业提高食品市场的规范程度，以及食品安全检测的标准化程度。</a:t>
                      </a:r>
                      <a:endParaRPr lang="zh-CN" altLang="en-US" sz="1600" dirty="0">
                        <a:solidFill>
                          <a:srgbClr val="FF0000"/>
                        </a:solidFill>
                        <a:latin typeface="黑体" panose="02010609060101010101" charset="-122"/>
                        <a:ea typeface="黑体" panose="02010609060101010101" charset="-122"/>
                      </a:endParaRPr>
                    </a:p>
                  </a:txBody>
                  <a:tcPr/>
                </a:tc>
              </a:tr>
              <a:tr h="731748">
                <a:tc>
                  <a:txBody>
                    <a:bodyPr/>
                    <a:lstStyle/>
                    <a:p>
                      <a:pPr algn="ctr"/>
                      <a:r>
                        <a:rPr lang="zh-CN" altLang="en-US" sz="1600" dirty="0">
                          <a:latin typeface="黑体" panose="02010609060101010101" charset="-122"/>
                          <a:ea typeface="黑体" panose="02010609060101010101" charset="-122"/>
                        </a:rPr>
                        <a:t>无损检测技术问题得到解决</a:t>
                      </a:r>
                      <a:endParaRPr lang="zh-CN" altLang="en-US" sz="1600" dirty="0">
                        <a:latin typeface="黑体" panose="02010609060101010101" charset="-122"/>
                        <a:ea typeface="黑体" panose="02010609060101010101" charset="-122"/>
                      </a:endParaRPr>
                    </a:p>
                  </a:txBody>
                  <a:tcPr anchor="ctr"/>
                </a:tc>
                <a:tc>
                  <a:txBody>
                    <a:bodyPr/>
                    <a:lstStyle/>
                    <a:p>
                      <a:r>
                        <a:rPr lang="zh-CN" altLang="en-US" sz="1600" dirty="0">
                          <a:latin typeface="黑体" panose="02010609060101010101" charset="-122"/>
                          <a:ea typeface="黑体" panose="02010609060101010101" charset="-122"/>
                          <a:cs typeface="黑体" panose="02010609060101010101" charset="-122"/>
                        </a:rPr>
                        <a:t>随着科学技术的不断发展无损检测技术也会得到完善。 </a:t>
                      </a:r>
                      <a:r>
                        <a:rPr lang="zh-CN" altLang="en-US" sz="1600" dirty="0">
                          <a:solidFill>
                            <a:srgbClr val="FF0000"/>
                          </a:solidFill>
                          <a:latin typeface="黑体" panose="02010609060101010101" charset="-122"/>
                          <a:ea typeface="黑体" panose="02010609060101010101" charset="-122"/>
                          <a:cs typeface="黑体" panose="02010609060101010101" charset="-122"/>
                        </a:rPr>
                        <a:t>有利于保障检测结果的准确性， 在食品检测工作中发挥出重要作用。</a:t>
                      </a:r>
                      <a:endParaRPr lang="zh-CN" altLang="en-US" sz="1600" dirty="0">
                        <a:solidFill>
                          <a:srgbClr val="FF0000"/>
                        </a:solidFill>
                        <a:latin typeface="黑体" panose="02010609060101010101" charset="-122"/>
                        <a:ea typeface="黑体" panose="02010609060101010101" charset="-122"/>
                        <a:cs typeface="黑体" panose="02010609060101010101" charset="-122"/>
                      </a:endParaRPr>
                    </a:p>
                  </a:txBody>
                  <a:tcPr/>
                </a:tc>
              </a:tr>
              <a:tr h="796783">
                <a:tc>
                  <a:txBody>
                    <a:bodyPr/>
                    <a:lstStyle/>
                    <a:p>
                      <a:pPr algn="ctr"/>
                      <a:r>
                        <a:rPr lang="zh-CN" altLang="en-US" sz="1600" dirty="0">
                          <a:latin typeface="黑体" panose="02010609060101010101" charset="-122"/>
                          <a:ea typeface="黑体" panose="02010609060101010101" charset="-122"/>
                        </a:rPr>
                        <a:t>食品检测服务技术水平得以提升</a:t>
                      </a:r>
                      <a:endParaRPr lang="zh-CN" altLang="en-US" sz="1600" dirty="0">
                        <a:latin typeface="黑体" panose="02010609060101010101" charset="-122"/>
                        <a:ea typeface="黑体" panose="02010609060101010101" charset="-122"/>
                      </a:endParaRPr>
                    </a:p>
                  </a:txBody>
                  <a:tcPr anchor="ctr"/>
                </a:tc>
                <a:tc>
                  <a:txBody>
                    <a:bodyPr/>
                    <a:lstStyle/>
                    <a:p>
                      <a:r>
                        <a:rPr lang="zh-CN" altLang="en-US" sz="1600" dirty="0">
                          <a:latin typeface="黑体" panose="02010609060101010101" charset="-122"/>
                          <a:ea typeface="黑体" panose="02010609060101010101" charset="-122"/>
                          <a:cs typeface="黑体" panose="02010609060101010101" charset="-122"/>
                        </a:rPr>
                        <a:t>为了对</a:t>
                      </a:r>
                      <a:r>
                        <a:rPr lang="zh-CN" altLang="en-US" sz="1600" dirty="0">
                          <a:solidFill>
                            <a:schemeClr val="tx1"/>
                          </a:solidFill>
                          <a:latin typeface="黑体" panose="02010609060101010101" charset="-122"/>
                          <a:ea typeface="黑体" panose="02010609060101010101" charset="-122"/>
                          <a:cs typeface="黑体" panose="02010609060101010101" charset="-122"/>
                        </a:rPr>
                        <a:t>食品安全问题</a:t>
                      </a:r>
                      <a:r>
                        <a:rPr lang="zh-CN" altLang="en-US" sz="1600" dirty="0">
                          <a:latin typeface="黑体" panose="02010609060101010101" charset="-122"/>
                          <a:ea typeface="黑体" panose="02010609060101010101" charset="-122"/>
                          <a:cs typeface="黑体" panose="02010609060101010101" charset="-122"/>
                        </a:rPr>
                        <a:t>进行有效处理，相关部门结合实际情况，</a:t>
                      </a:r>
                      <a:r>
                        <a:rPr lang="zh-CN" altLang="en-US" sz="1600" dirty="0">
                          <a:solidFill>
                            <a:srgbClr val="FF0000"/>
                          </a:solidFill>
                          <a:latin typeface="黑体" panose="02010609060101010101" charset="-122"/>
                          <a:ea typeface="黑体" panose="02010609060101010101" charset="-122"/>
                          <a:cs typeface="黑体" panose="02010609060101010101" charset="-122"/>
                        </a:rPr>
                        <a:t>构建完善的食品卫生安全监管组织结构</a:t>
                      </a:r>
                      <a:r>
                        <a:rPr lang="zh-CN" altLang="en-US" sz="1600" dirty="0">
                          <a:latin typeface="黑体" panose="02010609060101010101" charset="-122"/>
                          <a:ea typeface="黑体" panose="02010609060101010101" charset="-122"/>
                          <a:cs typeface="黑体" panose="02010609060101010101" charset="-122"/>
                        </a:rPr>
                        <a:t>， 同时还要选择</a:t>
                      </a:r>
                      <a:r>
                        <a:rPr lang="zh-CN" altLang="en-US" sz="1600" dirty="0">
                          <a:solidFill>
                            <a:srgbClr val="FF0000"/>
                          </a:solidFill>
                          <a:latin typeface="黑体" panose="02010609060101010101" charset="-122"/>
                          <a:ea typeface="黑体" panose="02010609060101010101" charset="-122"/>
                          <a:cs typeface="黑体" panose="02010609060101010101" charset="-122"/>
                        </a:rPr>
                        <a:t>合适的检测方式</a:t>
                      </a:r>
                      <a:r>
                        <a:rPr lang="zh-CN" altLang="en-US" sz="1600" dirty="0">
                          <a:latin typeface="黑体" panose="02010609060101010101" charset="-122"/>
                          <a:ea typeface="黑体" panose="02010609060101010101" charset="-122"/>
                          <a:cs typeface="黑体" panose="02010609060101010101" charset="-122"/>
                        </a:rPr>
                        <a:t>，促使食品安全监管工作能够得到有效的落实</a:t>
                      </a:r>
                      <a:endParaRPr lang="zh-CN" altLang="en-US" sz="1600" dirty="0">
                        <a:latin typeface="黑体" panose="02010609060101010101" charset="-122"/>
                        <a:ea typeface="黑体" panose="02010609060101010101" charset="-122"/>
                        <a:cs typeface="黑体" panose="02010609060101010101" charset="-122"/>
                      </a:endParaRPr>
                    </a:p>
                  </a:txBody>
                  <a:tcPr/>
                </a:tc>
              </a:tr>
            </a:tbl>
          </a:graphicData>
        </a:graphic>
      </p:graphicFrame>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96856" y="544955"/>
            <a:ext cx="23717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行业现状</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7"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18"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19"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2" name="任意多边形: 形状 21"/>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9"/>
          <p:cNvGraphicFramePr>
            <a:graphicFrameLocks noGrp="1"/>
          </p:cNvGraphicFramePr>
          <p:nvPr>
            <p:custDataLst>
              <p:tags r:id="rId1"/>
            </p:custDataLst>
          </p:nvPr>
        </p:nvGraphicFramePr>
        <p:xfrm>
          <a:off x="1939925" y="1664266"/>
          <a:ext cx="8128000" cy="4121760"/>
        </p:xfrm>
        <a:graphic>
          <a:graphicData uri="http://schemas.openxmlformats.org/drawingml/2006/table">
            <a:tbl>
              <a:tblPr firstRow="1" bandRow="1">
                <a:tableStyleId>{00A15C55-8517-42AA-B614-E9B94910E393}</a:tableStyleId>
              </a:tblPr>
              <a:tblGrid>
                <a:gridCol w="2317345"/>
                <a:gridCol w="5810655"/>
              </a:tblGrid>
              <a:tr h="8242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ea"/>
                          <a:ea typeface="+mn-ea"/>
                        </a:rPr>
                        <a:t>优势</a:t>
                      </a:r>
                      <a:endParaRPr lang="zh-CN" altLang="en-US" sz="2000" dirty="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方面</a:t>
                      </a:r>
                      <a:endParaRPr lang="zh-CN" altLang="en-US" sz="2000" dirty="0"/>
                    </a:p>
                  </a:txBody>
                  <a:tcPr anchor="ctr"/>
                </a:tc>
              </a:tr>
              <a:tr h="82435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多样性和复杂性</a:t>
                      </a:r>
                      <a:endParaRPr lang="zh-CN" alt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t>相较于市面一般产品我们产品可识别多种食品新鲜度，产品具备多样性复杂性和实用性</a:t>
                      </a:r>
                      <a:endParaRPr lang="zh-CN" altLang="en-US" sz="2000" dirty="0"/>
                    </a:p>
                  </a:txBody>
                  <a:tcPr anchor="ctr"/>
                </a:tc>
              </a:tr>
              <a:tr h="824352">
                <a:tc>
                  <a:txBody>
                    <a:bodyPr/>
                    <a:lstStyle/>
                    <a:p>
                      <a:pPr algn="ctr"/>
                      <a:r>
                        <a:rPr lang="zh-CN" altLang="en-US" sz="2000" dirty="0"/>
                        <a:t>精确性和准确性</a:t>
                      </a:r>
                      <a:endParaRPr lang="zh-CN" alt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t>相较于市面一般产品我们产品在精确性和准确性</a:t>
                      </a:r>
                      <a:endParaRPr lang="zh-CN" altLang="en-US" sz="2000" dirty="0"/>
                    </a:p>
                    <a:p>
                      <a:pPr algn="l"/>
                      <a:r>
                        <a:rPr lang="zh-CN" altLang="en-US" sz="2000" dirty="0"/>
                        <a:t>方面更高</a:t>
                      </a:r>
                      <a:endParaRPr lang="zh-CN" altLang="en-US" sz="2000" dirty="0"/>
                    </a:p>
                  </a:txBody>
                  <a:tcPr anchor="ctr"/>
                </a:tc>
              </a:tr>
              <a:tr h="824352">
                <a:tc>
                  <a:txBody>
                    <a:bodyPr/>
                    <a:lstStyle/>
                    <a:p>
                      <a:pPr algn="ctr"/>
                      <a:r>
                        <a:rPr lang="zh-CN" altLang="en-US" sz="2000" dirty="0"/>
                        <a:t>实时性和高效性</a:t>
                      </a:r>
                      <a:endParaRPr lang="zh-CN" alt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t>相较于市面一般产品我们产品的实时性和高效性</a:t>
                      </a:r>
                      <a:endParaRPr lang="zh-CN" altLang="en-US" sz="2000" dirty="0"/>
                    </a:p>
                    <a:p>
                      <a:pPr algn="l"/>
                      <a:r>
                        <a:rPr lang="zh-CN" altLang="en-US" sz="2000" dirty="0"/>
                        <a:t>更具优势</a:t>
                      </a:r>
                      <a:endParaRPr lang="zh-CN" altLang="en-US" sz="2000" dirty="0"/>
                    </a:p>
                  </a:txBody>
                  <a:tcPr anchor="ctr"/>
                </a:tc>
              </a:tr>
              <a:tr h="824352">
                <a:tc>
                  <a:txBody>
                    <a:bodyPr/>
                    <a:lstStyle/>
                    <a:p>
                      <a:pPr algn="ctr"/>
                      <a:r>
                        <a:rPr lang="zh-CN" altLang="en-US" sz="2000" dirty="0"/>
                        <a:t>成本和设备复杂性</a:t>
                      </a:r>
                      <a:endParaRPr lang="zh-CN" altLang="en-US" sz="2000" dirty="0"/>
                    </a:p>
                  </a:txBody>
                  <a:tcPr anchor="ctr"/>
                </a:tc>
                <a:tc>
                  <a:txBody>
                    <a:bodyPr/>
                    <a:lstStyle/>
                    <a:p>
                      <a:pPr algn="l"/>
                      <a:r>
                        <a:rPr lang="zh-CN" altLang="en-US" sz="2000" dirty="0"/>
                        <a:t>相较于市面一般产品我们产品成本更低更容易使用</a:t>
                      </a:r>
                      <a:endParaRPr lang="zh-CN" altLang="en-US" sz="2000" dirty="0"/>
                    </a:p>
                  </a:txBody>
                  <a:tcPr anchor="ctr"/>
                </a:tc>
              </a:tr>
            </a:tbl>
          </a:graphicData>
        </a:graphic>
      </p:graphicFrame>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620" y="488315"/>
            <a:ext cx="402463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行业痛点及产品优势</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grpSp>
      <p:grpSp>
        <p:nvGrpSpPr>
          <p:cNvPr id="16"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7"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000">
                <a:solidFill>
                  <a:schemeClr val="bg1"/>
                </a:solidFill>
                <a:latin typeface="字魂73号-江南手书" panose="00000500000000000000" pitchFamily="2" charset="-122"/>
                <a:ea typeface="字魂73号-江南手书" panose="00000500000000000000" pitchFamily="2" charset="-122"/>
              </a:endParaRPr>
            </a:p>
          </p:txBody>
        </p:sp>
        <p:sp>
          <p:nvSpPr>
            <p:cNvPr id="18"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sz="2000">
                <a:solidFill>
                  <a:schemeClr val="bg1"/>
                </a:solidFill>
                <a:latin typeface="字魂73号-江南手书" panose="00000500000000000000" pitchFamily="2" charset="-122"/>
                <a:ea typeface="字魂73号-江南手书" panose="00000500000000000000" pitchFamily="2" charset="-122"/>
              </a:endParaRPr>
            </a:p>
          </p:txBody>
        </p:sp>
        <p:sp>
          <p:nvSpPr>
            <p:cNvPr id="19"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000">
                <a:solidFill>
                  <a:schemeClr val="bg1"/>
                </a:solidFill>
                <a:latin typeface="字魂73号-江南手书" panose="00000500000000000000" pitchFamily="2" charset="-122"/>
                <a:ea typeface="字魂73号-江南手书"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1906270" y="737870"/>
            <a:ext cx="281686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产品服务</a:t>
            </a: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介绍</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28" name="组合 27"/>
          <p:cNvGrpSpPr/>
          <p:nvPr/>
        </p:nvGrpSpPr>
        <p:grpSpPr>
          <a:xfrm>
            <a:off x="2984183" y="1427457"/>
            <a:ext cx="6629167" cy="5121727"/>
            <a:chOff x="2615801" y="1100702"/>
            <a:chExt cx="6629167" cy="5121727"/>
          </a:xfrm>
        </p:grpSpPr>
        <p:grpSp>
          <p:nvGrpSpPr>
            <p:cNvPr id="41" name="组合 40"/>
            <p:cNvGrpSpPr/>
            <p:nvPr/>
          </p:nvGrpSpPr>
          <p:grpSpPr>
            <a:xfrm>
              <a:off x="2615801" y="1100702"/>
              <a:ext cx="6629167" cy="5121727"/>
              <a:chOff x="2615801" y="1100702"/>
              <a:chExt cx="6629167" cy="5121727"/>
            </a:xfrm>
          </p:grpSpPr>
          <p:sp>
            <p:nvSpPr>
              <p:cNvPr id="70" name="任意多边形: 形状 69"/>
              <p:cNvSpPr/>
              <p:nvPr/>
            </p:nvSpPr>
            <p:spPr>
              <a:xfrm rot="19120874" flipH="1" flipV="1">
                <a:off x="4684497" y="4196126"/>
                <a:ext cx="2687287" cy="2026303"/>
              </a:xfrm>
              <a:custGeom>
                <a:avLst/>
                <a:gdLst>
                  <a:gd name="connsiteX0" fmla="*/ 826462 w 2687287"/>
                  <a:gd name="connsiteY0" fmla="*/ 91508 h 2026303"/>
                  <a:gd name="connsiteX1" fmla="*/ 680736 w 2687287"/>
                  <a:gd name="connsiteY1" fmla="*/ 257276 h 2026303"/>
                  <a:gd name="connsiteX2" fmla="*/ 2687287 w 2687287"/>
                  <a:gd name="connsiteY2" fmla="*/ 2021239 h 2026303"/>
                  <a:gd name="connsiteX3" fmla="*/ 2682836 w 2687287"/>
                  <a:gd name="connsiteY3" fmla="*/ 2026303 h 2026303"/>
                  <a:gd name="connsiteX4" fmla="*/ 1916892 w 2687287"/>
                  <a:gd name="connsiteY4" fmla="*/ 2026303 h 2026303"/>
                  <a:gd name="connsiteX5" fmla="*/ 342389 w 2687287"/>
                  <a:gd name="connsiteY5" fmla="*/ 642154 h 2026303"/>
                  <a:gd name="connsiteX6" fmla="*/ 196662 w 2687287"/>
                  <a:gd name="connsiteY6" fmla="*/ 807922 h 2026303"/>
                  <a:gd name="connsiteX7" fmla="*/ 0 w 2687287"/>
                  <a:gd name="connsiteY7" fmla="*/ 0 h 202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287" h="2026303">
                    <a:moveTo>
                      <a:pt x="826462" y="91508"/>
                    </a:moveTo>
                    <a:lnTo>
                      <a:pt x="680736" y="257276"/>
                    </a:lnTo>
                    <a:lnTo>
                      <a:pt x="2687287" y="2021239"/>
                    </a:lnTo>
                    <a:lnTo>
                      <a:pt x="2682836" y="2026303"/>
                    </a:lnTo>
                    <a:lnTo>
                      <a:pt x="1916892" y="2026303"/>
                    </a:lnTo>
                    <a:lnTo>
                      <a:pt x="342389" y="642154"/>
                    </a:lnTo>
                    <a:lnTo>
                      <a:pt x="196662" y="807922"/>
                    </a:lnTo>
                    <a:lnTo>
                      <a:pt x="0" y="0"/>
                    </a:lnTo>
                    <a:close/>
                  </a:path>
                </a:pathLst>
              </a:custGeom>
              <a:solidFill>
                <a:srgbClr val="EAC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1" name="任意多边形: 形状 70"/>
              <p:cNvSpPr/>
              <p:nvPr/>
            </p:nvSpPr>
            <p:spPr>
              <a:xfrm rot="19120874">
                <a:off x="2615801" y="2781912"/>
                <a:ext cx="2687287" cy="2026303"/>
              </a:xfrm>
              <a:custGeom>
                <a:avLst/>
                <a:gdLst>
                  <a:gd name="connsiteX0" fmla="*/ 826462 w 2687287"/>
                  <a:gd name="connsiteY0" fmla="*/ 91508 h 2026303"/>
                  <a:gd name="connsiteX1" fmla="*/ 680736 w 2687287"/>
                  <a:gd name="connsiteY1" fmla="*/ 257276 h 2026303"/>
                  <a:gd name="connsiteX2" fmla="*/ 2687287 w 2687287"/>
                  <a:gd name="connsiteY2" fmla="*/ 2021239 h 2026303"/>
                  <a:gd name="connsiteX3" fmla="*/ 2682836 w 2687287"/>
                  <a:gd name="connsiteY3" fmla="*/ 2026303 h 2026303"/>
                  <a:gd name="connsiteX4" fmla="*/ 1916892 w 2687287"/>
                  <a:gd name="connsiteY4" fmla="*/ 2026303 h 2026303"/>
                  <a:gd name="connsiteX5" fmla="*/ 342389 w 2687287"/>
                  <a:gd name="connsiteY5" fmla="*/ 642154 h 2026303"/>
                  <a:gd name="connsiteX6" fmla="*/ 196662 w 2687287"/>
                  <a:gd name="connsiteY6" fmla="*/ 807922 h 2026303"/>
                  <a:gd name="connsiteX7" fmla="*/ 0 w 2687287"/>
                  <a:gd name="connsiteY7" fmla="*/ 0 h 202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287" h="2026303">
                    <a:moveTo>
                      <a:pt x="826462" y="91508"/>
                    </a:moveTo>
                    <a:lnTo>
                      <a:pt x="680736" y="257276"/>
                    </a:lnTo>
                    <a:lnTo>
                      <a:pt x="2687287" y="2021239"/>
                    </a:lnTo>
                    <a:lnTo>
                      <a:pt x="2682836" y="2026303"/>
                    </a:lnTo>
                    <a:lnTo>
                      <a:pt x="1916892" y="2026303"/>
                    </a:lnTo>
                    <a:lnTo>
                      <a:pt x="342389" y="642154"/>
                    </a:lnTo>
                    <a:lnTo>
                      <a:pt x="196662" y="807922"/>
                    </a:lnTo>
                    <a:lnTo>
                      <a:pt x="0" y="0"/>
                    </a:ln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2" name="圆柱体 71"/>
              <p:cNvSpPr/>
              <p:nvPr/>
            </p:nvSpPr>
            <p:spPr>
              <a:xfrm rot="2847945">
                <a:off x="4320247" y="4259243"/>
                <a:ext cx="430028" cy="1323641"/>
              </a:xfrm>
              <a:prstGeom prst="can">
                <a:avLst/>
              </a:prstGeom>
              <a:solidFill>
                <a:srgbClr val="EACE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3" name="圆柱体 72"/>
              <p:cNvSpPr/>
              <p:nvPr/>
            </p:nvSpPr>
            <p:spPr>
              <a:xfrm rot="2847945">
                <a:off x="5238330" y="3404798"/>
                <a:ext cx="430028" cy="1323641"/>
              </a:xfrm>
              <a:prstGeom prst="can">
                <a:avLst/>
              </a:prstGeom>
              <a:solidFill>
                <a:srgbClr val="9981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4" name="任意多边形: 形状 73"/>
              <p:cNvSpPr/>
              <p:nvPr/>
            </p:nvSpPr>
            <p:spPr>
              <a:xfrm rot="19120874" flipH="1" flipV="1">
                <a:off x="6557681" y="2451361"/>
                <a:ext cx="2687287" cy="2026303"/>
              </a:xfrm>
              <a:custGeom>
                <a:avLst/>
                <a:gdLst>
                  <a:gd name="connsiteX0" fmla="*/ 826462 w 2687287"/>
                  <a:gd name="connsiteY0" fmla="*/ 91508 h 2026303"/>
                  <a:gd name="connsiteX1" fmla="*/ 680736 w 2687287"/>
                  <a:gd name="connsiteY1" fmla="*/ 257276 h 2026303"/>
                  <a:gd name="connsiteX2" fmla="*/ 2687287 w 2687287"/>
                  <a:gd name="connsiteY2" fmla="*/ 2021239 h 2026303"/>
                  <a:gd name="connsiteX3" fmla="*/ 2682836 w 2687287"/>
                  <a:gd name="connsiteY3" fmla="*/ 2026303 h 2026303"/>
                  <a:gd name="connsiteX4" fmla="*/ 1916892 w 2687287"/>
                  <a:gd name="connsiteY4" fmla="*/ 2026303 h 2026303"/>
                  <a:gd name="connsiteX5" fmla="*/ 342389 w 2687287"/>
                  <a:gd name="connsiteY5" fmla="*/ 642154 h 2026303"/>
                  <a:gd name="connsiteX6" fmla="*/ 196662 w 2687287"/>
                  <a:gd name="connsiteY6" fmla="*/ 807922 h 2026303"/>
                  <a:gd name="connsiteX7" fmla="*/ 0 w 2687287"/>
                  <a:gd name="connsiteY7" fmla="*/ 0 h 202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287" h="2026303">
                    <a:moveTo>
                      <a:pt x="826462" y="91508"/>
                    </a:moveTo>
                    <a:lnTo>
                      <a:pt x="680736" y="257276"/>
                    </a:lnTo>
                    <a:lnTo>
                      <a:pt x="2687287" y="2021239"/>
                    </a:lnTo>
                    <a:lnTo>
                      <a:pt x="2682836" y="2026303"/>
                    </a:lnTo>
                    <a:lnTo>
                      <a:pt x="1916892" y="2026303"/>
                    </a:lnTo>
                    <a:lnTo>
                      <a:pt x="342389" y="642154"/>
                    </a:lnTo>
                    <a:lnTo>
                      <a:pt x="196662" y="807922"/>
                    </a:lnTo>
                    <a:lnTo>
                      <a:pt x="0" y="0"/>
                    </a:lnTo>
                    <a:close/>
                  </a:path>
                </a:pathLst>
              </a:custGeom>
              <a:solidFill>
                <a:srgbClr val="EAC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5" name="任意多边形: 形状 74"/>
              <p:cNvSpPr/>
              <p:nvPr/>
            </p:nvSpPr>
            <p:spPr>
              <a:xfrm rot="19120874">
                <a:off x="4400404" y="1100702"/>
                <a:ext cx="2687287" cy="2026303"/>
              </a:xfrm>
              <a:custGeom>
                <a:avLst/>
                <a:gdLst>
                  <a:gd name="connsiteX0" fmla="*/ 826462 w 2687287"/>
                  <a:gd name="connsiteY0" fmla="*/ 91508 h 2026303"/>
                  <a:gd name="connsiteX1" fmla="*/ 680736 w 2687287"/>
                  <a:gd name="connsiteY1" fmla="*/ 257276 h 2026303"/>
                  <a:gd name="connsiteX2" fmla="*/ 2687287 w 2687287"/>
                  <a:gd name="connsiteY2" fmla="*/ 2021239 h 2026303"/>
                  <a:gd name="connsiteX3" fmla="*/ 2682836 w 2687287"/>
                  <a:gd name="connsiteY3" fmla="*/ 2026303 h 2026303"/>
                  <a:gd name="connsiteX4" fmla="*/ 1916892 w 2687287"/>
                  <a:gd name="connsiteY4" fmla="*/ 2026303 h 2026303"/>
                  <a:gd name="connsiteX5" fmla="*/ 342389 w 2687287"/>
                  <a:gd name="connsiteY5" fmla="*/ 642154 h 2026303"/>
                  <a:gd name="connsiteX6" fmla="*/ 196662 w 2687287"/>
                  <a:gd name="connsiteY6" fmla="*/ 807922 h 2026303"/>
                  <a:gd name="connsiteX7" fmla="*/ 0 w 2687287"/>
                  <a:gd name="connsiteY7" fmla="*/ 0 h 202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287" h="2026303">
                    <a:moveTo>
                      <a:pt x="826462" y="91508"/>
                    </a:moveTo>
                    <a:lnTo>
                      <a:pt x="680736" y="257276"/>
                    </a:lnTo>
                    <a:lnTo>
                      <a:pt x="2687287" y="2021239"/>
                    </a:lnTo>
                    <a:lnTo>
                      <a:pt x="2682836" y="2026303"/>
                    </a:lnTo>
                    <a:lnTo>
                      <a:pt x="1916892" y="2026303"/>
                    </a:lnTo>
                    <a:lnTo>
                      <a:pt x="342389" y="642154"/>
                    </a:lnTo>
                    <a:lnTo>
                      <a:pt x="196662" y="807922"/>
                    </a:lnTo>
                    <a:lnTo>
                      <a:pt x="0" y="0"/>
                    </a:ln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6" name="圆柱体 75"/>
              <p:cNvSpPr/>
              <p:nvPr/>
            </p:nvSpPr>
            <p:spPr>
              <a:xfrm rot="2847945">
                <a:off x="6160442" y="2560795"/>
                <a:ext cx="430028" cy="1323641"/>
              </a:xfrm>
              <a:prstGeom prst="can">
                <a:avLst/>
              </a:prstGeom>
              <a:solidFill>
                <a:srgbClr val="EACE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7" name="圆柱体 76"/>
              <p:cNvSpPr/>
              <p:nvPr/>
            </p:nvSpPr>
            <p:spPr>
              <a:xfrm rot="2847945">
                <a:off x="7078525" y="1706350"/>
                <a:ext cx="430028" cy="1323641"/>
              </a:xfrm>
              <a:prstGeom prst="can">
                <a:avLst/>
              </a:prstGeom>
              <a:solidFill>
                <a:srgbClr val="9981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42" name="Group 291出自【趣你的PPT】(微信:qunideppt)：最优质的PPT资源库"/>
            <p:cNvGrpSpPr/>
            <p:nvPr/>
          </p:nvGrpSpPr>
          <p:grpSpPr>
            <a:xfrm>
              <a:off x="4951424" y="2029504"/>
              <a:ext cx="417513" cy="414337"/>
              <a:chOff x="1809750" y="1427163"/>
              <a:chExt cx="417513" cy="414337"/>
            </a:xfrm>
            <a:noFill/>
          </p:grpSpPr>
          <p:sp>
            <p:nvSpPr>
              <p:cNvPr id="68" name="出自【趣你的PPT】(微信:qunideppt)：最优质的PPT资源库"/>
              <p:cNvSpPr/>
              <p:nvPr/>
            </p:nvSpPr>
            <p:spPr bwMode="auto">
              <a:xfrm>
                <a:off x="1809750" y="1427163"/>
                <a:ext cx="417513" cy="254000"/>
              </a:xfrm>
              <a:custGeom>
                <a:avLst/>
                <a:gdLst>
                  <a:gd name="T0" fmla="*/ 93 w 186"/>
                  <a:gd name="T1" fmla="*/ 35 h 113"/>
                  <a:gd name="T2" fmla="*/ 165 w 186"/>
                  <a:gd name="T3" fmla="*/ 108 h 113"/>
                  <a:gd name="T4" fmla="*/ 182 w 186"/>
                  <a:gd name="T5" fmla="*/ 108 h 113"/>
                  <a:gd name="T6" fmla="*/ 182 w 186"/>
                  <a:gd name="T7" fmla="*/ 91 h 113"/>
                  <a:gd name="T8" fmla="*/ 93 w 186"/>
                  <a:gd name="T9" fmla="*/ 0 h 113"/>
                  <a:gd name="T10" fmla="*/ 5 w 186"/>
                  <a:gd name="T11" fmla="*/ 91 h 113"/>
                  <a:gd name="T12" fmla="*/ 5 w 186"/>
                  <a:gd name="T13" fmla="*/ 108 h 113"/>
                  <a:gd name="T14" fmla="*/ 22 w 186"/>
                  <a:gd name="T15" fmla="*/ 108 h 113"/>
                  <a:gd name="T16" fmla="*/ 93 w 186"/>
                  <a:gd name="T17"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grpFill/>
              <a:ln w="30163" cap="rnd">
                <a:solidFill>
                  <a:schemeClr val="bg1"/>
                </a:solidFill>
                <a:prstDash val="solid"/>
                <a:round/>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9" name="出自【趣你的PPT】(微信:qunideppt)：最优质的PPT资源库"/>
              <p:cNvSpPr/>
              <p:nvPr/>
            </p:nvSpPr>
            <p:spPr bwMode="auto">
              <a:xfrm>
                <a:off x="1865313" y="1665288"/>
                <a:ext cx="306387" cy="176212"/>
              </a:xfrm>
              <a:custGeom>
                <a:avLst/>
                <a:gdLst>
                  <a:gd name="T0" fmla="*/ 0 w 322"/>
                  <a:gd name="T1" fmla="*/ 0 h 186"/>
                  <a:gd name="T2" fmla="*/ 0 w 322"/>
                  <a:gd name="T3" fmla="*/ 186 h 186"/>
                  <a:gd name="T4" fmla="*/ 114 w 322"/>
                  <a:gd name="T5" fmla="*/ 186 h 186"/>
                  <a:gd name="T6" fmla="*/ 114 w 322"/>
                  <a:gd name="T7" fmla="*/ 54 h 186"/>
                  <a:gd name="T8" fmla="*/ 208 w 322"/>
                  <a:gd name="T9" fmla="*/ 54 h 186"/>
                  <a:gd name="T10" fmla="*/ 208 w 322"/>
                  <a:gd name="T11" fmla="*/ 186 h 186"/>
                  <a:gd name="T12" fmla="*/ 322 w 322"/>
                  <a:gd name="T13" fmla="*/ 186 h 186"/>
                  <a:gd name="T14" fmla="*/ 322 w 322"/>
                  <a:gd name="T15" fmla="*/ 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86">
                    <a:moveTo>
                      <a:pt x="0" y="0"/>
                    </a:moveTo>
                    <a:lnTo>
                      <a:pt x="0" y="186"/>
                    </a:lnTo>
                    <a:lnTo>
                      <a:pt x="114" y="186"/>
                    </a:lnTo>
                    <a:lnTo>
                      <a:pt x="114" y="54"/>
                    </a:lnTo>
                    <a:lnTo>
                      <a:pt x="208" y="54"/>
                    </a:lnTo>
                    <a:lnTo>
                      <a:pt x="208" y="186"/>
                    </a:lnTo>
                    <a:lnTo>
                      <a:pt x="322" y="186"/>
                    </a:lnTo>
                    <a:lnTo>
                      <a:pt x="322" y="0"/>
                    </a:lnTo>
                  </a:path>
                </a:pathLst>
              </a:custGeom>
              <a:grpFill/>
              <a:ln w="30163" cap="rnd">
                <a:solidFill>
                  <a:schemeClr val="bg1"/>
                </a:solidFill>
                <a:prstDash val="solid"/>
                <a:round/>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grpSp>
        <p:sp>
          <p:nvSpPr>
            <p:cNvPr id="43" name="文本框 42"/>
            <p:cNvSpPr txBox="1"/>
            <p:nvPr/>
          </p:nvSpPr>
          <p:spPr>
            <a:xfrm>
              <a:off x="5472604" y="2005840"/>
              <a:ext cx="1417641" cy="461665"/>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grpSp>
          <p:nvGrpSpPr>
            <p:cNvPr id="44" name="Group 290出自【趣你的PPT】(微信:qunideppt)：最优质的PPT资源库"/>
            <p:cNvGrpSpPr/>
            <p:nvPr/>
          </p:nvGrpSpPr>
          <p:grpSpPr>
            <a:xfrm>
              <a:off x="8287808" y="3130561"/>
              <a:ext cx="414338" cy="414337"/>
              <a:chOff x="749300" y="1427163"/>
              <a:chExt cx="414338" cy="414337"/>
            </a:xfrm>
          </p:grpSpPr>
          <p:sp>
            <p:nvSpPr>
              <p:cNvPr id="64" name="出自【趣你的PPT】(微信:qunideppt)：最优质的PPT资源库"/>
              <p:cNvSpPr/>
              <p:nvPr/>
            </p:nvSpPr>
            <p:spPr bwMode="auto">
              <a:xfrm>
                <a:off x="749300" y="1427163"/>
                <a:ext cx="269875" cy="271462"/>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5" name="出自【趣你的PPT】(微信:qunideppt)：最优质的PPT资源库"/>
              <p:cNvSpPr/>
              <p:nvPr/>
            </p:nvSpPr>
            <p:spPr bwMode="auto">
              <a:xfrm>
                <a:off x="835025" y="1512888"/>
                <a:ext cx="98425" cy="100012"/>
              </a:xfrm>
              <a:custGeom>
                <a:avLst/>
                <a:gdLst>
                  <a:gd name="T0" fmla="*/ 8 w 44"/>
                  <a:gd name="T1" fmla="*/ 36 h 44"/>
                  <a:gd name="T2" fmla="*/ 36 w 44"/>
                  <a:gd name="T3" fmla="*/ 36 h 44"/>
                  <a:gd name="T4" fmla="*/ 36 w 44"/>
                  <a:gd name="T5" fmla="*/ 8 h 44"/>
                  <a:gd name="T6" fmla="*/ 8 w 44"/>
                  <a:gd name="T7" fmla="*/ 8 h 44"/>
                  <a:gd name="T8" fmla="*/ 8 w 44"/>
                  <a:gd name="T9" fmla="*/ 36 h 44"/>
                </a:gdLst>
                <a:ahLst/>
                <a:cxnLst>
                  <a:cxn ang="0">
                    <a:pos x="T0" y="T1"/>
                  </a:cxn>
                  <a:cxn ang="0">
                    <a:pos x="T2" y="T3"/>
                  </a:cxn>
                  <a:cxn ang="0">
                    <a:pos x="T4" y="T5"/>
                  </a:cxn>
                  <a:cxn ang="0">
                    <a:pos x="T6" y="T7"/>
                  </a:cxn>
                  <a:cxn ang="0">
                    <a:pos x="T8" y="T9"/>
                  </a:cxn>
                </a:cxnLst>
                <a:rect l="0" t="0" r="r" b="b"/>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6" name="出自【趣你的PPT】(微信:qunideppt)：最优质的PPT资源库"/>
              <p:cNvSpPr/>
              <p:nvPr/>
            </p:nvSpPr>
            <p:spPr bwMode="auto">
              <a:xfrm>
                <a:off x="965200" y="1644650"/>
                <a:ext cx="198438" cy="196850"/>
              </a:xfrm>
              <a:custGeom>
                <a:avLst/>
                <a:gdLst>
                  <a:gd name="T0" fmla="*/ 75 w 88"/>
                  <a:gd name="T1" fmla="*/ 36 h 88"/>
                  <a:gd name="T2" fmla="*/ 88 w 88"/>
                  <a:gd name="T3" fmla="*/ 38 h 88"/>
                  <a:gd name="T4" fmla="*/ 88 w 88"/>
                  <a:gd name="T5" fmla="*/ 49 h 88"/>
                  <a:gd name="T6" fmla="*/ 75 w 88"/>
                  <a:gd name="T7" fmla="*/ 51 h 88"/>
                  <a:gd name="T8" fmla="*/ 71 w 88"/>
                  <a:gd name="T9" fmla="*/ 60 h 88"/>
                  <a:gd name="T10" fmla="*/ 79 w 88"/>
                  <a:gd name="T11" fmla="*/ 71 h 88"/>
                  <a:gd name="T12" fmla="*/ 71 w 88"/>
                  <a:gd name="T13" fmla="*/ 79 h 88"/>
                  <a:gd name="T14" fmla="*/ 61 w 88"/>
                  <a:gd name="T15" fmla="*/ 71 h 88"/>
                  <a:gd name="T16" fmla="*/ 57 w 88"/>
                  <a:gd name="T17" fmla="*/ 73 h 88"/>
                  <a:gd name="T18" fmla="*/ 52 w 88"/>
                  <a:gd name="T19" fmla="*/ 75 h 88"/>
                  <a:gd name="T20" fmla="*/ 52 w 88"/>
                  <a:gd name="T21" fmla="*/ 75 h 88"/>
                  <a:gd name="T22" fmla="*/ 50 w 88"/>
                  <a:gd name="T23" fmla="*/ 88 h 88"/>
                  <a:gd name="T24" fmla="*/ 39 w 88"/>
                  <a:gd name="T25" fmla="*/ 88 h 88"/>
                  <a:gd name="T26" fmla="*/ 37 w 88"/>
                  <a:gd name="T27" fmla="*/ 75 h 88"/>
                  <a:gd name="T28" fmla="*/ 28 w 88"/>
                  <a:gd name="T29" fmla="*/ 71 h 88"/>
                  <a:gd name="T30" fmla="*/ 17 w 88"/>
                  <a:gd name="T31" fmla="*/ 79 h 88"/>
                  <a:gd name="T32" fmla="*/ 9 w 88"/>
                  <a:gd name="T33" fmla="*/ 71 h 88"/>
                  <a:gd name="T34" fmla="*/ 17 w 88"/>
                  <a:gd name="T35" fmla="*/ 60 h 88"/>
                  <a:gd name="T36" fmla="*/ 15 w 88"/>
                  <a:gd name="T37" fmla="*/ 56 h 88"/>
                  <a:gd name="T38" fmla="*/ 13 w 88"/>
                  <a:gd name="T39" fmla="*/ 51 h 88"/>
                  <a:gd name="T40" fmla="*/ 13 w 88"/>
                  <a:gd name="T41" fmla="*/ 51 h 88"/>
                  <a:gd name="T42" fmla="*/ 0 w 88"/>
                  <a:gd name="T43" fmla="*/ 50 h 88"/>
                  <a:gd name="T44" fmla="*/ 0 w 88"/>
                  <a:gd name="T45" fmla="*/ 38 h 88"/>
                  <a:gd name="T46" fmla="*/ 13 w 88"/>
                  <a:gd name="T47" fmla="*/ 37 h 88"/>
                  <a:gd name="T48" fmla="*/ 17 w 88"/>
                  <a:gd name="T49" fmla="*/ 28 h 88"/>
                  <a:gd name="T50" fmla="*/ 9 w 88"/>
                  <a:gd name="T51" fmla="*/ 17 h 88"/>
                  <a:gd name="T52" fmla="*/ 17 w 88"/>
                  <a:gd name="T53" fmla="*/ 9 h 88"/>
                  <a:gd name="T54" fmla="*/ 28 w 88"/>
                  <a:gd name="T55" fmla="*/ 17 h 88"/>
                  <a:gd name="T56" fmla="*/ 32 w 88"/>
                  <a:gd name="T57" fmla="*/ 15 h 88"/>
                  <a:gd name="T58" fmla="*/ 36 w 88"/>
                  <a:gd name="T59" fmla="*/ 13 h 88"/>
                  <a:gd name="T60" fmla="*/ 38 w 88"/>
                  <a:gd name="T61" fmla="*/ 0 h 88"/>
                  <a:gd name="T62" fmla="*/ 50 w 88"/>
                  <a:gd name="T63" fmla="*/ 0 h 88"/>
                  <a:gd name="T64" fmla="*/ 51 w 88"/>
                  <a:gd name="T65" fmla="*/ 13 h 88"/>
                  <a:gd name="T66" fmla="*/ 60 w 88"/>
                  <a:gd name="T67" fmla="*/ 17 h 88"/>
                  <a:gd name="T68" fmla="*/ 71 w 88"/>
                  <a:gd name="T69" fmla="*/ 9 h 88"/>
                  <a:gd name="T70" fmla="*/ 79 w 88"/>
                  <a:gd name="T71" fmla="*/ 17 h 88"/>
                  <a:gd name="T72" fmla="*/ 71 w 88"/>
                  <a:gd name="T73" fmla="*/ 27 h 88"/>
                  <a:gd name="T74" fmla="*/ 73 w 88"/>
                  <a:gd name="T75" fmla="*/ 31 h 88"/>
                  <a:gd name="T76" fmla="*/ 75 w 88"/>
                  <a:gd name="T7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7" name="出自【趣你的PPT】(微信:qunideppt)：最优质的PPT资源库"/>
              <p:cNvSpPr/>
              <p:nvPr/>
            </p:nvSpPr>
            <p:spPr bwMode="auto">
              <a:xfrm>
                <a:off x="1035050" y="1711325"/>
                <a:ext cx="60325" cy="60325"/>
              </a:xfrm>
              <a:custGeom>
                <a:avLst/>
                <a:gdLst>
                  <a:gd name="T0" fmla="*/ 9 w 27"/>
                  <a:gd name="T1" fmla="*/ 25 h 27"/>
                  <a:gd name="T2" fmla="*/ 24 w 27"/>
                  <a:gd name="T3" fmla="*/ 18 h 27"/>
                  <a:gd name="T4" fmla="*/ 18 w 27"/>
                  <a:gd name="T5" fmla="*/ 3 h 27"/>
                  <a:gd name="T6" fmla="*/ 2 w 27"/>
                  <a:gd name="T7" fmla="*/ 9 h 27"/>
                  <a:gd name="T8" fmla="*/ 9 w 27"/>
                  <a:gd name="T9" fmla="*/ 25 h 27"/>
                </a:gdLst>
                <a:ahLst/>
                <a:cxnLst>
                  <a:cxn ang="0">
                    <a:pos x="T0" y="T1"/>
                  </a:cxn>
                  <a:cxn ang="0">
                    <a:pos x="T2" y="T3"/>
                  </a:cxn>
                  <a:cxn ang="0">
                    <a:pos x="T4" y="T5"/>
                  </a:cxn>
                  <a:cxn ang="0">
                    <a:pos x="T6" y="T7"/>
                  </a:cxn>
                  <a:cxn ang="0">
                    <a:pos x="T8" y="T9"/>
                  </a:cxn>
                </a:cxnLst>
                <a:rect l="0" t="0" r="r" b="b"/>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grpSp>
        <p:sp>
          <p:nvSpPr>
            <p:cNvPr id="45" name="文本框 44"/>
            <p:cNvSpPr txBox="1"/>
            <p:nvPr/>
          </p:nvSpPr>
          <p:spPr>
            <a:xfrm>
              <a:off x="6837026" y="3106897"/>
              <a:ext cx="1493645" cy="461665"/>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grpSp>
          <p:nvGrpSpPr>
            <p:cNvPr id="46" name="Group 293出自【趣你的PPT】(微信:qunideppt)：最优质的PPT资源库"/>
            <p:cNvGrpSpPr/>
            <p:nvPr/>
          </p:nvGrpSpPr>
          <p:grpSpPr>
            <a:xfrm>
              <a:off x="3186336" y="3721428"/>
              <a:ext cx="346075" cy="415925"/>
              <a:chOff x="3971925" y="1425575"/>
              <a:chExt cx="346075" cy="415925"/>
            </a:xfrm>
          </p:grpSpPr>
          <p:sp>
            <p:nvSpPr>
              <p:cNvPr id="58" name="出自【趣你的PPT】(微信:qunideppt)：最优质的PPT资源库"/>
              <p:cNvSpPr/>
              <p:nvPr/>
            </p:nvSpPr>
            <p:spPr bwMode="auto">
              <a:xfrm>
                <a:off x="4117975" y="1452563"/>
                <a:ext cx="173038" cy="173037"/>
              </a:xfrm>
              <a:custGeom>
                <a:avLst/>
                <a:gdLst>
                  <a:gd name="T0" fmla="*/ 52 w 182"/>
                  <a:gd name="T1" fmla="*/ 168 h 182"/>
                  <a:gd name="T2" fmla="*/ 0 w 182"/>
                  <a:gd name="T3" fmla="*/ 182 h 182"/>
                  <a:gd name="T4" fmla="*/ 14 w 182"/>
                  <a:gd name="T5" fmla="*/ 130 h 182"/>
                  <a:gd name="T6" fmla="*/ 142 w 182"/>
                  <a:gd name="T7" fmla="*/ 0 h 182"/>
                  <a:gd name="T8" fmla="*/ 182 w 182"/>
                  <a:gd name="T9" fmla="*/ 40 h 182"/>
                  <a:gd name="T10" fmla="*/ 52 w 182"/>
                  <a:gd name="T11" fmla="*/ 168 h 182"/>
                </a:gdLst>
                <a:ahLst/>
                <a:cxnLst>
                  <a:cxn ang="0">
                    <a:pos x="T0" y="T1"/>
                  </a:cxn>
                  <a:cxn ang="0">
                    <a:pos x="T2" y="T3"/>
                  </a:cxn>
                  <a:cxn ang="0">
                    <a:pos x="T4" y="T5"/>
                  </a:cxn>
                  <a:cxn ang="0">
                    <a:pos x="T6" y="T7"/>
                  </a:cxn>
                  <a:cxn ang="0">
                    <a:pos x="T8" y="T9"/>
                  </a:cxn>
                  <a:cxn ang="0">
                    <a:pos x="T10" y="T11"/>
                  </a:cxn>
                </a:cxnLst>
                <a:rect l="0" t="0" r="r" b="b"/>
                <a:pathLst>
                  <a:path w="182" h="182">
                    <a:moveTo>
                      <a:pt x="52" y="168"/>
                    </a:moveTo>
                    <a:lnTo>
                      <a:pt x="0" y="182"/>
                    </a:lnTo>
                    <a:lnTo>
                      <a:pt x="14" y="130"/>
                    </a:lnTo>
                    <a:lnTo>
                      <a:pt x="142" y="0"/>
                    </a:lnTo>
                    <a:lnTo>
                      <a:pt x="182" y="40"/>
                    </a:lnTo>
                    <a:lnTo>
                      <a:pt x="52" y="168"/>
                    </a:ln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9" name="出自【趣你的PPT】(微信:qunideppt)：最优质的PPT资源库"/>
              <p:cNvSpPr/>
              <p:nvPr/>
            </p:nvSpPr>
            <p:spPr bwMode="auto">
              <a:xfrm>
                <a:off x="4252913" y="1425575"/>
                <a:ext cx="65087" cy="65088"/>
              </a:xfrm>
              <a:custGeom>
                <a:avLst/>
                <a:gdLst>
                  <a:gd name="T0" fmla="*/ 17 w 29"/>
                  <a:gd name="T1" fmla="*/ 29 h 29"/>
                  <a:gd name="T2" fmla="*/ 25 w 29"/>
                  <a:gd name="T3" fmla="*/ 21 h 29"/>
                  <a:gd name="T4" fmla="*/ 25 w 29"/>
                  <a:gd name="T5" fmla="*/ 4 h 29"/>
                  <a:gd name="T6" fmla="*/ 8 w 29"/>
                  <a:gd name="T7" fmla="*/ 4 h 29"/>
                  <a:gd name="T8" fmla="*/ 0 w 29"/>
                  <a:gd name="T9" fmla="*/ 12 h 29"/>
                </a:gdLst>
                <a:ahLst/>
                <a:cxnLst>
                  <a:cxn ang="0">
                    <a:pos x="T0" y="T1"/>
                  </a:cxn>
                  <a:cxn ang="0">
                    <a:pos x="T2" y="T3"/>
                  </a:cxn>
                  <a:cxn ang="0">
                    <a:pos x="T4" y="T5"/>
                  </a:cxn>
                  <a:cxn ang="0">
                    <a:pos x="T6" y="T7"/>
                  </a:cxn>
                  <a:cxn ang="0">
                    <a:pos x="T8" y="T9"/>
                  </a:cxn>
                </a:cxnLst>
                <a:rect l="0" t="0" r="r" b="b"/>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0" name="出自【趣你的PPT】(微信:qunideppt)：最优质的PPT资源库"/>
              <p:cNvSpPr/>
              <p:nvPr/>
            </p:nvSpPr>
            <p:spPr bwMode="auto">
              <a:xfrm>
                <a:off x="3971925" y="1427163"/>
                <a:ext cx="342900" cy="414337"/>
              </a:xfrm>
              <a:custGeom>
                <a:avLst/>
                <a:gdLst>
                  <a:gd name="T0" fmla="*/ 360 w 360"/>
                  <a:gd name="T1" fmla="*/ 95 h 435"/>
                  <a:gd name="T2" fmla="*/ 360 w 360"/>
                  <a:gd name="T3" fmla="*/ 435 h 435"/>
                  <a:gd name="T4" fmla="*/ 0 w 360"/>
                  <a:gd name="T5" fmla="*/ 435 h 435"/>
                  <a:gd name="T6" fmla="*/ 0 w 360"/>
                  <a:gd name="T7" fmla="*/ 0 h 435"/>
                  <a:gd name="T8" fmla="*/ 266 w 360"/>
                  <a:gd name="T9" fmla="*/ 0 h 435"/>
                </a:gdLst>
                <a:ahLst/>
                <a:cxnLst>
                  <a:cxn ang="0">
                    <a:pos x="T0" y="T1"/>
                  </a:cxn>
                  <a:cxn ang="0">
                    <a:pos x="T2" y="T3"/>
                  </a:cxn>
                  <a:cxn ang="0">
                    <a:pos x="T4" y="T5"/>
                  </a:cxn>
                  <a:cxn ang="0">
                    <a:pos x="T6" y="T7"/>
                  </a:cxn>
                  <a:cxn ang="0">
                    <a:pos x="T8" y="T9"/>
                  </a:cxn>
                </a:cxnLst>
                <a:rect l="0" t="0" r="r" b="b"/>
                <a:pathLst>
                  <a:path w="360" h="435">
                    <a:moveTo>
                      <a:pt x="360" y="95"/>
                    </a:moveTo>
                    <a:lnTo>
                      <a:pt x="360" y="435"/>
                    </a:lnTo>
                    <a:lnTo>
                      <a:pt x="0" y="435"/>
                    </a:lnTo>
                    <a:lnTo>
                      <a:pt x="0" y="0"/>
                    </a:lnTo>
                    <a:lnTo>
                      <a:pt x="266" y="0"/>
                    </a:lnTo>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1" name="出自【趣你的PPT】(微信:qunideppt)：最优质的PPT资源库"/>
              <p:cNvSpPr>
                <a:spLocks noChangeShapeType="1"/>
              </p:cNvSpPr>
              <p:nvPr/>
            </p:nvSpPr>
            <p:spPr bwMode="auto">
              <a:xfrm>
                <a:off x="4027488" y="1517650"/>
                <a:ext cx="152400" cy="0"/>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2" name="出自【趣你的PPT】(微信:qunideppt)：最优质的PPT资源库"/>
              <p:cNvSpPr>
                <a:spLocks noChangeShapeType="1"/>
              </p:cNvSpPr>
              <p:nvPr/>
            </p:nvSpPr>
            <p:spPr bwMode="auto">
              <a:xfrm>
                <a:off x="4027488" y="1573213"/>
                <a:ext cx="98425" cy="0"/>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63" name="出自【趣你的PPT】(微信:qunideppt)：最优质的PPT资源库"/>
              <p:cNvSpPr>
                <a:spLocks noChangeShapeType="1"/>
              </p:cNvSpPr>
              <p:nvPr/>
            </p:nvSpPr>
            <p:spPr bwMode="auto">
              <a:xfrm>
                <a:off x="4027488" y="1625600"/>
                <a:ext cx="53975" cy="0"/>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grpSp>
        <p:sp>
          <p:nvSpPr>
            <p:cNvPr id="47" name="文本框 46"/>
            <p:cNvSpPr txBox="1"/>
            <p:nvPr/>
          </p:nvSpPr>
          <p:spPr>
            <a:xfrm>
              <a:off x="3619723" y="3690620"/>
              <a:ext cx="1424976" cy="461665"/>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sp>
          <p:nvSpPr>
            <p:cNvPr id="48" name="文本框 47"/>
            <p:cNvSpPr txBox="1"/>
            <p:nvPr/>
          </p:nvSpPr>
          <p:spPr>
            <a:xfrm>
              <a:off x="4951425" y="4852092"/>
              <a:ext cx="1489012" cy="461665"/>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grpSp>
          <p:nvGrpSpPr>
            <p:cNvPr id="49" name="Group 321出自【趣你的PPT】(微信:qunideppt)：最优质的PPT资源库"/>
            <p:cNvGrpSpPr/>
            <p:nvPr/>
          </p:nvGrpSpPr>
          <p:grpSpPr>
            <a:xfrm>
              <a:off x="6403483" y="4875756"/>
              <a:ext cx="415925" cy="414337"/>
              <a:chOff x="2873375" y="4614863"/>
              <a:chExt cx="415925" cy="414337"/>
            </a:xfrm>
          </p:grpSpPr>
          <p:sp>
            <p:nvSpPr>
              <p:cNvPr id="50" name="出自【趣你的PPT】(微信:qunideppt)：最优质的PPT资源库"/>
              <p:cNvSpPr>
                <a:spLocks noChangeArrowheads="1"/>
              </p:cNvSpPr>
              <p:nvPr/>
            </p:nvSpPr>
            <p:spPr bwMode="auto">
              <a:xfrm>
                <a:off x="3054350" y="4703763"/>
                <a:ext cx="53975" cy="53975"/>
              </a:xfrm>
              <a:prstGeom prst="ellipse">
                <a:avLst/>
              </a:pr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1" name="出自【趣你的PPT】(微信:qunideppt)：最优质的PPT资源库"/>
              <p:cNvSpPr/>
              <p:nvPr/>
            </p:nvSpPr>
            <p:spPr bwMode="auto">
              <a:xfrm>
                <a:off x="2982913" y="4632325"/>
                <a:ext cx="196850" cy="271463"/>
              </a:xfrm>
              <a:custGeom>
                <a:avLst/>
                <a:gdLst>
                  <a:gd name="T0" fmla="*/ 63 w 88"/>
                  <a:gd name="T1" fmla="*/ 84 h 120"/>
                  <a:gd name="T2" fmla="*/ 44 w 88"/>
                  <a:gd name="T3" fmla="*/ 120 h 120"/>
                  <a:gd name="T4" fmla="*/ 26 w 88"/>
                  <a:gd name="T5" fmla="*/ 84 h 120"/>
                  <a:gd name="T6" fmla="*/ 0 w 88"/>
                  <a:gd name="T7" fmla="*/ 44 h 120"/>
                  <a:gd name="T8" fmla="*/ 44 w 88"/>
                  <a:gd name="T9" fmla="*/ 0 h 120"/>
                  <a:gd name="T10" fmla="*/ 88 w 88"/>
                  <a:gd name="T11" fmla="*/ 44 h 120"/>
                  <a:gd name="T12" fmla="*/ 63 w 88"/>
                  <a:gd name="T13" fmla="*/ 84 h 120"/>
                </a:gdLst>
                <a:ahLst/>
                <a:cxnLst>
                  <a:cxn ang="0">
                    <a:pos x="T0" y="T1"/>
                  </a:cxn>
                  <a:cxn ang="0">
                    <a:pos x="T2" y="T3"/>
                  </a:cxn>
                  <a:cxn ang="0">
                    <a:pos x="T4" y="T5"/>
                  </a:cxn>
                  <a:cxn ang="0">
                    <a:pos x="T6" y="T7"/>
                  </a:cxn>
                  <a:cxn ang="0">
                    <a:pos x="T8" y="T9"/>
                  </a:cxn>
                  <a:cxn ang="0">
                    <a:pos x="T10" y="T11"/>
                  </a:cxn>
                  <a:cxn ang="0">
                    <a:pos x="T12" y="T13"/>
                  </a:cxn>
                </a:cxnLst>
                <a:rect l="0" t="0" r="r" b="b"/>
                <a:pathLst>
                  <a:path w="88" h="120">
                    <a:moveTo>
                      <a:pt x="63" y="84"/>
                    </a:moveTo>
                    <a:cubicBezTo>
                      <a:pt x="44" y="120"/>
                      <a:pt x="44" y="120"/>
                      <a:pt x="44" y="120"/>
                    </a:cubicBezTo>
                    <a:cubicBezTo>
                      <a:pt x="26" y="84"/>
                      <a:pt x="26" y="84"/>
                      <a:pt x="26" y="84"/>
                    </a:cubicBezTo>
                    <a:cubicBezTo>
                      <a:pt x="11" y="77"/>
                      <a:pt x="0" y="61"/>
                      <a:pt x="0" y="44"/>
                    </a:cubicBezTo>
                    <a:cubicBezTo>
                      <a:pt x="0" y="20"/>
                      <a:pt x="20" y="0"/>
                      <a:pt x="44" y="0"/>
                    </a:cubicBezTo>
                    <a:cubicBezTo>
                      <a:pt x="68" y="0"/>
                      <a:pt x="88" y="20"/>
                      <a:pt x="88" y="44"/>
                    </a:cubicBezTo>
                    <a:cubicBezTo>
                      <a:pt x="88" y="61"/>
                      <a:pt x="78" y="77"/>
                      <a:pt x="63" y="84"/>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2" name="出自【趣你的PPT】(微信:qunideppt)：最优质的PPT资源库"/>
              <p:cNvSpPr>
                <a:spLocks noChangeShapeType="1"/>
              </p:cNvSpPr>
              <p:nvPr/>
            </p:nvSpPr>
            <p:spPr bwMode="auto">
              <a:xfrm>
                <a:off x="3017838" y="4614863"/>
                <a:ext cx="0" cy="0"/>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3" name="出自【趣你的PPT】(微信:qunideppt)：最优质的PPT资源库"/>
              <p:cNvSpPr/>
              <p:nvPr/>
            </p:nvSpPr>
            <p:spPr bwMode="auto">
              <a:xfrm>
                <a:off x="2873375" y="4614863"/>
                <a:ext cx="415925" cy="414337"/>
              </a:xfrm>
              <a:custGeom>
                <a:avLst/>
                <a:gdLst>
                  <a:gd name="T0" fmla="*/ 152 w 436"/>
                  <a:gd name="T1" fmla="*/ 0 h 435"/>
                  <a:gd name="T2" fmla="*/ 0 w 436"/>
                  <a:gd name="T3" fmla="*/ 38 h 435"/>
                  <a:gd name="T4" fmla="*/ 0 w 436"/>
                  <a:gd name="T5" fmla="*/ 397 h 435"/>
                  <a:gd name="T6" fmla="*/ 152 w 436"/>
                  <a:gd name="T7" fmla="*/ 359 h 435"/>
                  <a:gd name="T8" fmla="*/ 284 w 436"/>
                  <a:gd name="T9" fmla="*/ 435 h 435"/>
                  <a:gd name="T10" fmla="*/ 436 w 436"/>
                  <a:gd name="T11" fmla="*/ 397 h 435"/>
                  <a:gd name="T12" fmla="*/ 436 w 436"/>
                  <a:gd name="T13" fmla="*/ 38 h 435"/>
                  <a:gd name="T14" fmla="*/ 308 w 436"/>
                  <a:gd name="T15" fmla="*/ 68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435">
                    <a:moveTo>
                      <a:pt x="152" y="0"/>
                    </a:moveTo>
                    <a:lnTo>
                      <a:pt x="0" y="38"/>
                    </a:lnTo>
                    <a:lnTo>
                      <a:pt x="0" y="397"/>
                    </a:lnTo>
                    <a:lnTo>
                      <a:pt x="152" y="359"/>
                    </a:lnTo>
                    <a:lnTo>
                      <a:pt x="284" y="435"/>
                    </a:lnTo>
                    <a:lnTo>
                      <a:pt x="436" y="397"/>
                    </a:lnTo>
                    <a:lnTo>
                      <a:pt x="436" y="38"/>
                    </a:lnTo>
                    <a:lnTo>
                      <a:pt x="308" y="68"/>
                    </a:lnTo>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4" name="出自【趣你的PPT】(微信:qunideppt)：最优质的PPT资源库"/>
              <p:cNvSpPr>
                <a:spLocks noChangeShapeType="1"/>
              </p:cNvSpPr>
              <p:nvPr/>
            </p:nvSpPr>
            <p:spPr bwMode="auto">
              <a:xfrm flipV="1">
                <a:off x="3144838" y="4808538"/>
                <a:ext cx="0" cy="220662"/>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5" name="出自【趣你的PPT】(微信:qunideppt)：最优质的PPT资源库"/>
              <p:cNvSpPr>
                <a:spLocks noChangeShapeType="1"/>
              </p:cNvSpPr>
              <p:nvPr/>
            </p:nvSpPr>
            <p:spPr bwMode="auto">
              <a:xfrm flipV="1">
                <a:off x="3017838" y="4614863"/>
                <a:ext cx="0" cy="39687"/>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6" name="出自【趣你的PPT】(微信:qunideppt)：最优质的PPT资源库"/>
              <p:cNvSpPr>
                <a:spLocks noChangeShapeType="1"/>
              </p:cNvSpPr>
              <p:nvPr/>
            </p:nvSpPr>
            <p:spPr bwMode="auto">
              <a:xfrm flipV="1">
                <a:off x="3017838" y="4808538"/>
                <a:ext cx="0" cy="147637"/>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sp>
            <p:nvSpPr>
              <p:cNvPr id="57" name="出自【趣你的PPT】(微信:qunideppt)：最优质的PPT资源库"/>
              <p:cNvSpPr>
                <a:spLocks noChangeShapeType="1"/>
              </p:cNvSpPr>
              <p:nvPr/>
            </p:nvSpPr>
            <p:spPr bwMode="auto">
              <a:xfrm flipH="1" flipV="1">
                <a:off x="3017838" y="4614863"/>
                <a:ext cx="38100" cy="20637"/>
              </a:xfrm>
              <a:prstGeom prst="line">
                <a:avLst/>
              </a:prstGeom>
              <a:noFill/>
              <a:ln w="30163"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字魂文宋体" panose="00000500000000000000" pitchFamily="2" charset="-122"/>
                  <a:ea typeface="字魂文宋体" panose="00000500000000000000" pitchFamily="2" charset="-122"/>
                </a:endParaRPr>
              </a:p>
            </p:txBody>
          </p:sp>
        </p:grpSp>
      </p:grpSp>
      <p:sp>
        <p:nvSpPr>
          <p:cNvPr id="78" name="文本框 77"/>
          <p:cNvSpPr txBox="1"/>
          <p:nvPr/>
        </p:nvSpPr>
        <p:spPr>
          <a:xfrm>
            <a:off x="1241415" y="2327277"/>
            <a:ext cx="3028852" cy="461665"/>
          </a:xfrm>
          <a:prstGeom prst="rect">
            <a:avLst/>
          </a:prstGeom>
          <a:noFill/>
        </p:spPr>
        <p:txBody>
          <a:bodyPr wrap="square" rtlCol="0">
            <a:spAutoFit/>
          </a:bodyPr>
          <a:lstStyle/>
          <a:p>
            <a:pPr marL="12700" marR="5080">
              <a:lnSpc>
                <a:spcPct val="100000"/>
              </a:lnSpc>
              <a:spcBef>
                <a:spcPts val="100"/>
              </a:spcBef>
            </a:pPr>
            <a:r>
              <a:rPr lang="zh-CN" altLang="en-US" sz="2400" dirty="0">
                <a:latin typeface="字魂文宋体" panose="00000500000000000000" pitchFamily="2" charset="-122"/>
                <a:ea typeface="字魂文宋体" panose="00000500000000000000" pitchFamily="2" charset="-122"/>
                <a:cs typeface="+mn-ea"/>
                <a:sym typeface="Arial" panose="020B0604020202020204" pitchFamily="34" charset="0"/>
              </a:rPr>
              <a:t>单击此处可编辑内容</a:t>
            </a:r>
            <a:endParaRPr lang="zh-CN" altLang="en-US" sz="2400" dirty="0">
              <a:latin typeface="字魂文宋体" panose="00000500000000000000" pitchFamily="2" charset="-122"/>
              <a:ea typeface="字魂文宋体" panose="00000500000000000000" pitchFamily="2" charset="-122"/>
              <a:cs typeface="微软雅黑" panose="020B0503020204020204" pitchFamily="34" charset="-122"/>
            </a:endParaRPr>
          </a:p>
        </p:txBody>
      </p:sp>
      <p:sp>
        <p:nvSpPr>
          <p:cNvPr id="79" name="文本框 78"/>
          <p:cNvSpPr txBox="1"/>
          <p:nvPr/>
        </p:nvSpPr>
        <p:spPr>
          <a:xfrm>
            <a:off x="9971402" y="3234721"/>
            <a:ext cx="1773586" cy="830997"/>
          </a:xfrm>
          <a:prstGeom prst="rect">
            <a:avLst/>
          </a:prstGeom>
          <a:noFill/>
        </p:spPr>
        <p:txBody>
          <a:bodyPr wrap="square" rtlCol="0">
            <a:spAutoFit/>
          </a:bodyPr>
          <a:lstStyle/>
          <a:p>
            <a:pPr marL="12700" marR="5080">
              <a:lnSpc>
                <a:spcPct val="100000"/>
              </a:lnSpc>
              <a:spcBef>
                <a:spcPts val="100"/>
              </a:spcBef>
            </a:pPr>
            <a:r>
              <a:rPr lang="zh-CN" altLang="en-US" sz="2400" dirty="0">
                <a:latin typeface="字魂文宋体" panose="00000500000000000000" pitchFamily="2" charset="-122"/>
                <a:ea typeface="字魂文宋体" panose="00000500000000000000" pitchFamily="2" charset="-122"/>
                <a:cs typeface="+mn-ea"/>
                <a:sym typeface="Arial" panose="020B0604020202020204" pitchFamily="34" charset="0"/>
              </a:rPr>
              <a:t>单击此处可编辑内容</a:t>
            </a:r>
            <a:endParaRPr lang="zh-CN" altLang="en-US" sz="2400" dirty="0">
              <a:latin typeface="字魂文宋体" panose="00000500000000000000" pitchFamily="2" charset="-122"/>
              <a:ea typeface="字魂文宋体" panose="00000500000000000000" pitchFamily="2" charset="-122"/>
              <a:cs typeface="微软雅黑" panose="020B0503020204020204" pitchFamily="34" charset="-122"/>
            </a:endParaRPr>
          </a:p>
        </p:txBody>
      </p:sp>
      <p:sp>
        <p:nvSpPr>
          <p:cNvPr id="80" name="文本框 79"/>
          <p:cNvSpPr txBox="1"/>
          <p:nvPr/>
        </p:nvSpPr>
        <p:spPr>
          <a:xfrm>
            <a:off x="447012" y="3810972"/>
            <a:ext cx="2260336" cy="830997"/>
          </a:xfrm>
          <a:prstGeom prst="rect">
            <a:avLst/>
          </a:prstGeom>
          <a:noFill/>
        </p:spPr>
        <p:txBody>
          <a:bodyPr wrap="square" rtlCol="0">
            <a:spAutoFit/>
          </a:bodyPr>
          <a:lstStyle/>
          <a:p>
            <a:pPr marL="12700" marR="5080" algn="r">
              <a:lnSpc>
                <a:spcPct val="100000"/>
              </a:lnSpc>
              <a:spcBef>
                <a:spcPts val="100"/>
              </a:spcBef>
            </a:pPr>
            <a:r>
              <a:rPr lang="zh-CN" altLang="en-US" sz="2400" dirty="0">
                <a:latin typeface="字魂文宋体" panose="00000500000000000000" pitchFamily="2" charset="-122"/>
                <a:ea typeface="字魂文宋体" panose="00000500000000000000" pitchFamily="2" charset="-122"/>
                <a:cs typeface="+mn-ea"/>
                <a:sym typeface="Arial" panose="020B0604020202020204" pitchFamily="34" charset="0"/>
              </a:rPr>
              <a:t>单击此处可编辑内容</a:t>
            </a:r>
            <a:endParaRPr lang="zh-CN" altLang="en-US" sz="2400" dirty="0">
              <a:latin typeface="字魂文宋体" panose="00000500000000000000" pitchFamily="2" charset="-122"/>
              <a:ea typeface="字魂文宋体" panose="00000500000000000000" pitchFamily="2" charset="-122"/>
              <a:cs typeface="微软雅黑" panose="020B0503020204020204" pitchFamily="34" charset="-122"/>
            </a:endParaRPr>
          </a:p>
        </p:txBody>
      </p:sp>
      <p:sp>
        <p:nvSpPr>
          <p:cNvPr id="81" name="文本框 80"/>
          <p:cNvSpPr txBox="1"/>
          <p:nvPr/>
        </p:nvSpPr>
        <p:spPr>
          <a:xfrm>
            <a:off x="8109520" y="4994180"/>
            <a:ext cx="1838259" cy="830997"/>
          </a:xfrm>
          <a:prstGeom prst="rect">
            <a:avLst/>
          </a:prstGeom>
          <a:noFill/>
        </p:spPr>
        <p:txBody>
          <a:bodyPr wrap="square" rtlCol="0">
            <a:spAutoFit/>
          </a:bodyPr>
          <a:lstStyle/>
          <a:p>
            <a:pPr marL="12700" marR="5080">
              <a:lnSpc>
                <a:spcPct val="100000"/>
              </a:lnSpc>
              <a:spcBef>
                <a:spcPts val="100"/>
              </a:spcBef>
            </a:pPr>
            <a:r>
              <a:rPr lang="zh-CN" altLang="en-US" sz="2400" dirty="0">
                <a:latin typeface="字魂文宋体" panose="00000500000000000000" pitchFamily="2" charset="-122"/>
                <a:ea typeface="字魂文宋体" panose="00000500000000000000" pitchFamily="2" charset="-122"/>
                <a:cs typeface="+mn-ea"/>
                <a:sym typeface="Arial" panose="020B0604020202020204" pitchFamily="34" charset="0"/>
              </a:rPr>
              <a:t>单击此处可编辑内容</a:t>
            </a:r>
            <a:endParaRPr lang="zh-CN" altLang="en-US" sz="2400" dirty="0">
              <a:latin typeface="字魂文宋体" panose="00000500000000000000" pitchFamily="2" charset="-122"/>
              <a:ea typeface="字魂文宋体" panose="00000500000000000000" pitchFamily="2" charset="-122"/>
              <a:cs typeface="微软雅黑" panose="020B0503020204020204" pitchFamily="34" charset="-122"/>
            </a:endParaRPr>
          </a:p>
        </p:txBody>
      </p:sp>
      <p:grpSp>
        <p:nvGrpSpPr>
          <p:cNvPr id="3" name="组合 2"/>
          <p:cNvGrpSpPr/>
          <p:nvPr/>
        </p:nvGrpSpPr>
        <p:grpSpPr>
          <a:xfrm flipH="1">
            <a:off x="-3853" y="5624575"/>
            <a:ext cx="6353908" cy="1241841"/>
            <a:chOff x="5838092" y="5605429"/>
            <a:chExt cx="6353908" cy="1241841"/>
          </a:xfrm>
        </p:grpSpPr>
        <p:cxnSp>
          <p:nvCxnSpPr>
            <p:cNvPr id="5" name="直接连接符 4"/>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15"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16"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17"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18"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anim calcmode="lin" valueType="num">
                                      <p:cBhvr>
                                        <p:cTn id="20" dur="1000" fill="hold"/>
                                        <p:tgtEl>
                                          <p:spTgt spid="78"/>
                                        </p:tgtEl>
                                        <p:attrNameLst>
                                          <p:attrName>ppt_x</p:attrName>
                                        </p:attrNameLst>
                                      </p:cBhvr>
                                      <p:tavLst>
                                        <p:tav tm="0">
                                          <p:val>
                                            <p:strVal val="#ppt_x"/>
                                          </p:val>
                                        </p:tav>
                                        <p:tav tm="100000">
                                          <p:val>
                                            <p:strVal val="#ppt_x"/>
                                          </p:val>
                                        </p:tav>
                                      </p:tavLst>
                                    </p:anim>
                                    <p:anim calcmode="lin" valueType="num">
                                      <p:cBhvr>
                                        <p:cTn id="21" dur="1000" fill="hold"/>
                                        <p:tgtEl>
                                          <p:spTgt spid="7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1000"/>
                                        <p:tgtEl>
                                          <p:spTgt spid="81"/>
                                        </p:tgtEl>
                                      </p:cBhvr>
                                    </p:animEffect>
                                    <p:anim calcmode="lin" valueType="num">
                                      <p:cBhvr>
                                        <p:cTn id="38" dur="1000" fill="hold"/>
                                        <p:tgtEl>
                                          <p:spTgt spid="81"/>
                                        </p:tgtEl>
                                        <p:attrNameLst>
                                          <p:attrName>ppt_x</p:attrName>
                                        </p:attrNameLst>
                                      </p:cBhvr>
                                      <p:tavLst>
                                        <p:tav tm="0">
                                          <p:val>
                                            <p:strVal val="#ppt_x"/>
                                          </p:val>
                                        </p:tav>
                                        <p:tav tm="100000">
                                          <p:val>
                                            <p:strVal val="#ppt_x"/>
                                          </p:val>
                                        </p:tav>
                                      </p:tavLst>
                                    </p:anim>
                                    <p:anim calcmode="lin" valueType="num">
                                      <p:cBhvr>
                                        <p:cTn id="39" dur="1000" fill="hold"/>
                                        <p:tgtEl>
                                          <p:spTgt spid="8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5500"/>
                            </p:stCondLst>
                            <p:childTnLst>
                              <p:par>
                                <p:cTn id="46" presetID="53" presetClass="entr" presetSubtype="16"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8" grpId="0"/>
      <p:bldP spid="79" grpId="0"/>
      <p:bldP spid="80" grpId="0"/>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620" y="747395"/>
            <a:ext cx="279781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市场占有情况</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sp>
        <p:nvSpPr>
          <p:cNvPr id="3" name="文本框 2"/>
          <p:cNvSpPr txBox="1"/>
          <p:nvPr/>
        </p:nvSpPr>
        <p:spPr>
          <a:xfrm>
            <a:off x="1916724" y="1450873"/>
            <a:ext cx="6340586" cy="457048"/>
          </a:xfrm>
          <a:prstGeom prst="rect">
            <a:avLst/>
          </a:prstGeom>
          <a:noFill/>
        </p:spPr>
        <p:txBody>
          <a:bodyPr wrap="square" rtlCol="0">
            <a:spAutoFit/>
          </a:bodyPr>
          <a:lstStyle/>
          <a:p>
            <a:pPr>
              <a:lnSpc>
                <a:spcPct val="150000"/>
              </a:lnSpc>
            </a:pPr>
            <a:r>
              <a:rPr lang="en-US" altLang="zh-CN" dirty="0">
                <a:latin typeface="字魂文宋体" panose="00000500000000000000" pitchFamily="2" charset="-122"/>
                <a:ea typeface="字魂文宋体" panose="00000500000000000000" pitchFamily="2" charset="-122"/>
                <a:cs typeface="微软雅黑" panose="020B0503020204020204" pitchFamily="34" charset="-122"/>
              </a:rPr>
              <a:t>※</a:t>
            </a:r>
            <a:r>
              <a:rPr lang="zh-CN" altLang="en-US" dirty="0">
                <a:latin typeface="字魂文宋体" panose="00000500000000000000" pitchFamily="2" charset="-122"/>
                <a:ea typeface="字魂文宋体" panose="00000500000000000000" pitchFamily="2" charset="-122"/>
                <a:cs typeface="+mn-ea"/>
                <a:sym typeface="Arial" panose="020B0604020202020204" pitchFamily="34" charset="0"/>
              </a:rPr>
              <a:t>单击此处可编辑内容，根据您的需要自由拉伸文本框大小</a:t>
            </a:r>
            <a:endParaRPr lang="en-US" altLang="zh-CN" dirty="0">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nvGrpSpPr>
          <p:cNvPr id="5" name="组合 4"/>
          <p:cNvGrpSpPr/>
          <p:nvPr/>
        </p:nvGrpSpPr>
        <p:grpSpPr>
          <a:xfrm flipH="1">
            <a:off x="-3853" y="5624575"/>
            <a:ext cx="6353908" cy="1241841"/>
            <a:chOff x="5838092" y="5605429"/>
            <a:chExt cx="6353908" cy="1241841"/>
          </a:xfrm>
        </p:grpSpPr>
        <p:cxnSp>
          <p:nvCxnSpPr>
            <p:cNvPr id="12" name="直接连接符 11"/>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9628566">
            <a:off x="2349123" y="3663257"/>
            <a:ext cx="2306416" cy="168676"/>
            <a:chOff x="674703" y="2614474"/>
            <a:chExt cx="2306416" cy="168676"/>
          </a:xfrm>
          <a:solidFill>
            <a:srgbClr val="99813A"/>
          </a:solidFill>
          <a:effectLst>
            <a:outerShdw blurRad="63500" sx="102000" sy="102000" algn="ctr" rotWithShape="0">
              <a:prstClr val="black">
                <a:alpha val="40000"/>
              </a:prstClr>
            </a:outerShdw>
          </a:effectLst>
        </p:grpSpPr>
        <p:sp>
          <p:nvSpPr>
            <p:cNvPr id="17" name="矩形 16"/>
            <p:cNvSpPr/>
            <p:nvPr/>
          </p:nvSpPr>
          <p:spPr>
            <a:xfrm>
              <a:off x="798990" y="2675952"/>
              <a:ext cx="1811044" cy="4571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8" name="等腰三角形 17"/>
            <p:cNvSpPr/>
            <p:nvPr/>
          </p:nvSpPr>
          <p:spPr>
            <a:xfrm rot="5400000">
              <a:off x="2709241" y="2511271"/>
              <a:ext cx="168676" cy="375081"/>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9" name="箭头: V 形 18"/>
            <p:cNvSpPr/>
            <p:nvPr/>
          </p:nvSpPr>
          <p:spPr>
            <a:xfrm>
              <a:off x="674703" y="2614843"/>
              <a:ext cx="142043" cy="167937"/>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grpSp>
      <p:grpSp>
        <p:nvGrpSpPr>
          <p:cNvPr id="20" name="组合 19"/>
          <p:cNvGrpSpPr/>
          <p:nvPr/>
        </p:nvGrpSpPr>
        <p:grpSpPr>
          <a:xfrm rot="1695206">
            <a:off x="1220758" y="3015146"/>
            <a:ext cx="2299318" cy="2299318"/>
            <a:chOff x="820395" y="2518041"/>
            <a:chExt cx="2299318" cy="2299318"/>
          </a:xfrm>
          <a:solidFill>
            <a:srgbClr val="C89600"/>
          </a:solidFill>
          <a:effectLst>
            <a:outerShdw blurRad="63500" sx="102000" sy="102000" algn="ctr" rotWithShape="0">
              <a:prstClr val="black">
                <a:alpha val="40000"/>
              </a:prstClr>
            </a:outerShdw>
          </a:effectLst>
        </p:grpSpPr>
        <p:sp>
          <p:nvSpPr>
            <p:cNvPr id="21" name="任意多边形: 形状 20"/>
            <p:cNvSpPr/>
            <p:nvPr/>
          </p:nvSpPr>
          <p:spPr>
            <a:xfrm rot="20181985">
              <a:off x="820395" y="2518041"/>
              <a:ext cx="2299318" cy="2299318"/>
            </a:xfrm>
            <a:custGeom>
              <a:avLst/>
              <a:gdLst>
                <a:gd name="connsiteX0" fmla="*/ 1149659 w 2299318"/>
                <a:gd name="connsiteY0" fmla="*/ 0 h 2299318"/>
                <a:gd name="connsiteX1" fmla="*/ 1149660 w 2299318"/>
                <a:gd name="connsiteY1" fmla="*/ 1149659 h 2299318"/>
                <a:gd name="connsiteX2" fmla="*/ 1149659 w 2299318"/>
                <a:gd name="connsiteY2" fmla="*/ 160720 h 2299318"/>
                <a:gd name="connsiteX3" fmla="*/ 160720 w 2299318"/>
                <a:gd name="connsiteY3" fmla="*/ 1149659 h 2299318"/>
                <a:gd name="connsiteX4" fmla="*/ 1149659 w 2299318"/>
                <a:gd name="connsiteY4" fmla="*/ 2138598 h 2299318"/>
                <a:gd name="connsiteX5" fmla="*/ 2138598 w 2299318"/>
                <a:gd name="connsiteY5" fmla="*/ 1149659 h 2299318"/>
                <a:gd name="connsiteX6" fmla="*/ 2299318 w 2299318"/>
                <a:gd name="connsiteY6" fmla="*/ 1149659 h 2299318"/>
                <a:gd name="connsiteX7" fmla="*/ 1149659 w 2299318"/>
                <a:gd name="connsiteY7" fmla="*/ 2299318 h 2299318"/>
                <a:gd name="connsiteX8" fmla="*/ 0 w 2299318"/>
                <a:gd name="connsiteY8" fmla="*/ 1149659 h 2299318"/>
                <a:gd name="connsiteX9" fmla="*/ 1149659 w 2299318"/>
                <a:gd name="connsiteY9" fmla="*/ 0 h 22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318" h="2299318">
                  <a:moveTo>
                    <a:pt x="1149659" y="0"/>
                  </a:moveTo>
                  <a:cubicBezTo>
                    <a:pt x="1149659" y="383220"/>
                    <a:pt x="1149660" y="766439"/>
                    <a:pt x="1149660" y="1149659"/>
                  </a:cubicBezTo>
                  <a:cubicBezTo>
                    <a:pt x="1149660" y="820013"/>
                    <a:pt x="1149659" y="490366"/>
                    <a:pt x="1149659" y="160720"/>
                  </a:cubicBezTo>
                  <a:cubicBezTo>
                    <a:pt x="603483" y="160720"/>
                    <a:pt x="160720" y="603483"/>
                    <a:pt x="160720" y="1149659"/>
                  </a:cubicBezTo>
                  <a:cubicBezTo>
                    <a:pt x="160720" y="1695835"/>
                    <a:pt x="603483" y="2138598"/>
                    <a:pt x="1149659" y="2138598"/>
                  </a:cubicBezTo>
                  <a:cubicBezTo>
                    <a:pt x="1695835" y="2138598"/>
                    <a:pt x="2138598" y="1695835"/>
                    <a:pt x="2138598" y="1149659"/>
                  </a:cubicBezTo>
                  <a:lnTo>
                    <a:pt x="2299318" y="1149659"/>
                  </a:lnTo>
                  <a:cubicBezTo>
                    <a:pt x="2299318" y="1784598"/>
                    <a:pt x="1784598" y="2299318"/>
                    <a:pt x="1149659" y="2299318"/>
                  </a:cubicBezTo>
                  <a:cubicBezTo>
                    <a:pt x="514720" y="2299318"/>
                    <a:pt x="0" y="1784598"/>
                    <a:pt x="0" y="1149659"/>
                  </a:cubicBezTo>
                  <a:cubicBezTo>
                    <a:pt x="0" y="514720"/>
                    <a:pt x="514720" y="0"/>
                    <a:pt x="11496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2" name="任意多边形: 形状 21"/>
            <p:cNvSpPr/>
            <p:nvPr/>
          </p:nvSpPr>
          <p:spPr>
            <a:xfrm rot="1545657">
              <a:off x="1082606" y="2780252"/>
              <a:ext cx="1774895" cy="1774895"/>
            </a:xfrm>
            <a:custGeom>
              <a:avLst/>
              <a:gdLst>
                <a:gd name="connsiteX0" fmla="*/ 1149659 w 2299318"/>
                <a:gd name="connsiteY0" fmla="*/ 0 h 2299318"/>
                <a:gd name="connsiteX1" fmla="*/ 1149660 w 2299318"/>
                <a:gd name="connsiteY1" fmla="*/ 1149659 h 2299318"/>
                <a:gd name="connsiteX2" fmla="*/ 1149659 w 2299318"/>
                <a:gd name="connsiteY2" fmla="*/ 160720 h 2299318"/>
                <a:gd name="connsiteX3" fmla="*/ 160720 w 2299318"/>
                <a:gd name="connsiteY3" fmla="*/ 1149659 h 2299318"/>
                <a:gd name="connsiteX4" fmla="*/ 1149659 w 2299318"/>
                <a:gd name="connsiteY4" fmla="*/ 2138598 h 2299318"/>
                <a:gd name="connsiteX5" fmla="*/ 2138598 w 2299318"/>
                <a:gd name="connsiteY5" fmla="*/ 1149659 h 2299318"/>
                <a:gd name="connsiteX6" fmla="*/ 2299318 w 2299318"/>
                <a:gd name="connsiteY6" fmla="*/ 1149659 h 2299318"/>
                <a:gd name="connsiteX7" fmla="*/ 1149659 w 2299318"/>
                <a:gd name="connsiteY7" fmla="*/ 2299318 h 2299318"/>
                <a:gd name="connsiteX8" fmla="*/ 0 w 2299318"/>
                <a:gd name="connsiteY8" fmla="*/ 1149659 h 2299318"/>
                <a:gd name="connsiteX9" fmla="*/ 1149659 w 2299318"/>
                <a:gd name="connsiteY9" fmla="*/ 0 h 22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318" h="2299318">
                  <a:moveTo>
                    <a:pt x="1149659" y="0"/>
                  </a:moveTo>
                  <a:cubicBezTo>
                    <a:pt x="1149659" y="383220"/>
                    <a:pt x="1149660" y="766439"/>
                    <a:pt x="1149660" y="1149659"/>
                  </a:cubicBezTo>
                  <a:cubicBezTo>
                    <a:pt x="1149660" y="820013"/>
                    <a:pt x="1149659" y="490366"/>
                    <a:pt x="1149659" y="160720"/>
                  </a:cubicBezTo>
                  <a:cubicBezTo>
                    <a:pt x="603483" y="160720"/>
                    <a:pt x="160720" y="603483"/>
                    <a:pt x="160720" y="1149659"/>
                  </a:cubicBezTo>
                  <a:cubicBezTo>
                    <a:pt x="160720" y="1695835"/>
                    <a:pt x="603483" y="2138598"/>
                    <a:pt x="1149659" y="2138598"/>
                  </a:cubicBezTo>
                  <a:cubicBezTo>
                    <a:pt x="1695835" y="2138598"/>
                    <a:pt x="2138598" y="1695835"/>
                    <a:pt x="2138598" y="1149659"/>
                  </a:cubicBezTo>
                  <a:lnTo>
                    <a:pt x="2299318" y="1149659"/>
                  </a:lnTo>
                  <a:cubicBezTo>
                    <a:pt x="2299318" y="1784598"/>
                    <a:pt x="1784598" y="2299318"/>
                    <a:pt x="1149659" y="2299318"/>
                  </a:cubicBezTo>
                  <a:cubicBezTo>
                    <a:pt x="514720" y="2299318"/>
                    <a:pt x="0" y="1784598"/>
                    <a:pt x="0" y="1149659"/>
                  </a:cubicBezTo>
                  <a:cubicBezTo>
                    <a:pt x="0" y="514720"/>
                    <a:pt x="514720" y="0"/>
                    <a:pt x="11496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3" name="任意多边形: 形状 22"/>
            <p:cNvSpPr/>
            <p:nvPr/>
          </p:nvSpPr>
          <p:spPr>
            <a:xfrm rot="19157447">
              <a:off x="1313340" y="3006859"/>
              <a:ext cx="1313425" cy="1313425"/>
            </a:xfrm>
            <a:custGeom>
              <a:avLst/>
              <a:gdLst>
                <a:gd name="connsiteX0" fmla="*/ 1149659 w 2299318"/>
                <a:gd name="connsiteY0" fmla="*/ 0 h 2299318"/>
                <a:gd name="connsiteX1" fmla="*/ 1149660 w 2299318"/>
                <a:gd name="connsiteY1" fmla="*/ 1149659 h 2299318"/>
                <a:gd name="connsiteX2" fmla="*/ 1149659 w 2299318"/>
                <a:gd name="connsiteY2" fmla="*/ 160720 h 2299318"/>
                <a:gd name="connsiteX3" fmla="*/ 160720 w 2299318"/>
                <a:gd name="connsiteY3" fmla="*/ 1149659 h 2299318"/>
                <a:gd name="connsiteX4" fmla="*/ 1149659 w 2299318"/>
                <a:gd name="connsiteY4" fmla="*/ 2138598 h 2299318"/>
                <a:gd name="connsiteX5" fmla="*/ 2138598 w 2299318"/>
                <a:gd name="connsiteY5" fmla="*/ 1149659 h 2299318"/>
                <a:gd name="connsiteX6" fmla="*/ 2299318 w 2299318"/>
                <a:gd name="connsiteY6" fmla="*/ 1149659 h 2299318"/>
                <a:gd name="connsiteX7" fmla="*/ 1149659 w 2299318"/>
                <a:gd name="connsiteY7" fmla="*/ 2299318 h 2299318"/>
                <a:gd name="connsiteX8" fmla="*/ 0 w 2299318"/>
                <a:gd name="connsiteY8" fmla="*/ 1149659 h 2299318"/>
                <a:gd name="connsiteX9" fmla="*/ 1149659 w 2299318"/>
                <a:gd name="connsiteY9" fmla="*/ 0 h 22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318" h="2299318">
                  <a:moveTo>
                    <a:pt x="1149659" y="0"/>
                  </a:moveTo>
                  <a:cubicBezTo>
                    <a:pt x="1149659" y="383220"/>
                    <a:pt x="1149660" y="766439"/>
                    <a:pt x="1149660" y="1149659"/>
                  </a:cubicBezTo>
                  <a:cubicBezTo>
                    <a:pt x="1149660" y="820013"/>
                    <a:pt x="1149659" y="490366"/>
                    <a:pt x="1149659" y="160720"/>
                  </a:cubicBezTo>
                  <a:cubicBezTo>
                    <a:pt x="603483" y="160720"/>
                    <a:pt x="160720" y="603483"/>
                    <a:pt x="160720" y="1149659"/>
                  </a:cubicBezTo>
                  <a:cubicBezTo>
                    <a:pt x="160720" y="1695835"/>
                    <a:pt x="603483" y="2138598"/>
                    <a:pt x="1149659" y="2138598"/>
                  </a:cubicBezTo>
                  <a:cubicBezTo>
                    <a:pt x="1695835" y="2138598"/>
                    <a:pt x="2138598" y="1695835"/>
                    <a:pt x="2138598" y="1149659"/>
                  </a:cubicBezTo>
                  <a:lnTo>
                    <a:pt x="2299318" y="1149659"/>
                  </a:lnTo>
                  <a:cubicBezTo>
                    <a:pt x="2299318" y="1784598"/>
                    <a:pt x="1784598" y="2299318"/>
                    <a:pt x="1149659" y="2299318"/>
                  </a:cubicBezTo>
                  <a:cubicBezTo>
                    <a:pt x="514720" y="2299318"/>
                    <a:pt x="0" y="1784598"/>
                    <a:pt x="0" y="1149659"/>
                  </a:cubicBezTo>
                  <a:cubicBezTo>
                    <a:pt x="0" y="514720"/>
                    <a:pt x="514720" y="0"/>
                    <a:pt x="11496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4" name="不完整圆 23"/>
            <p:cNvSpPr/>
            <p:nvPr/>
          </p:nvSpPr>
          <p:spPr>
            <a:xfrm>
              <a:off x="1614705" y="3302614"/>
              <a:ext cx="727969" cy="727969"/>
            </a:xfrm>
            <a:prstGeom prst="pie">
              <a:avLst>
                <a:gd name="adj1" fmla="val 1308092"/>
                <a:gd name="adj2" fmla="val 147283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sp>
          <p:nvSpPr>
            <p:cNvPr id="25" name="任意多边形: 形状 24"/>
            <p:cNvSpPr/>
            <p:nvPr/>
          </p:nvSpPr>
          <p:spPr>
            <a:xfrm rot="1299104">
              <a:off x="1470383" y="3168028"/>
              <a:ext cx="999345" cy="999345"/>
            </a:xfrm>
            <a:custGeom>
              <a:avLst/>
              <a:gdLst>
                <a:gd name="connsiteX0" fmla="*/ 1149659 w 2299318"/>
                <a:gd name="connsiteY0" fmla="*/ 0 h 2299318"/>
                <a:gd name="connsiteX1" fmla="*/ 1149660 w 2299318"/>
                <a:gd name="connsiteY1" fmla="*/ 1149659 h 2299318"/>
                <a:gd name="connsiteX2" fmla="*/ 1149659 w 2299318"/>
                <a:gd name="connsiteY2" fmla="*/ 160720 h 2299318"/>
                <a:gd name="connsiteX3" fmla="*/ 160720 w 2299318"/>
                <a:gd name="connsiteY3" fmla="*/ 1149659 h 2299318"/>
                <a:gd name="connsiteX4" fmla="*/ 1149659 w 2299318"/>
                <a:gd name="connsiteY4" fmla="*/ 2138598 h 2299318"/>
                <a:gd name="connsiteX5" fmla="*/ 2138598 w 2299318"/>
                <a:gd name="connsiteY5" fmla="*/ 1149659 h 2299318"/>
                <a:gd name="connsiteX6" fmla="*/ 2299318 w 2299318"/>
                <a:gd name="connsiteY6" fmla="*/ 1149659 h 2299318"/>
                <a:gd name="connsiteX7" fmla="*/ 1149659 w 2299318"/>
                <a:gd name="connsiteY7" fmla="*/ 2299318 h 2299318"/>
                <a:gd name="connsiteX8" fmla="*/ 0 w 2299318"/>
                <a:gd name="connsiteY8" fmla="*/ 1149659 h 2299318"/>
                <a:gd name="connsiteX9" fmla="*/ 1149659 w 2299318"/>
                <a:gd name="connsiteY9" fmla="*/ 0 h 22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318" h="2299318">
                  <a:moveTo>
                    <a:pt x="1149659" y="0"/>
                  </a:moveTo>
                  <a:cubicBezTo>
                    <a:pt x="1149659" y="383220"/>
                    <a:pt x="1149660" y="766439"/>
                    <a:pt x="1149660" y="1149659"/>
                  </a:cubicBezTo>
                  <a:cubicBezTo>
                    <a:pt x="1149660" y="820013"/>
                    <a:pt x="1149659" y="490366"/>
                    <a:pt x="1149659" y="160720"/>
                  </a:cubicBezTo>
                  <a:cubicBezTo>
                    <a:pt x="603483" y="160720"/>
                    <a:pt x="160720" y="603483"/>
                    <a:pt x="160720" y="1149659"/>
                  </a:cubicBezTo>
                  <a:cubicBezTo>
                    <a:pt x="160720" y="1695835"/>
                    <a:pt x="603483" y="2138598"/>
                    <a:pt x="1149659" y="2138598"/>
                  </a:cubicBezTo>
                  <a:cubicBezTo>
                    <a:pt x="1695835" y="2138598"/>
                    <a:pt x="2138598" y="1695835"/>
                    <a:pt x="2138598" y="1149659"/>
                  </a:cubicBezTo>
                  <a:lnTo>
                    <a:pt x="2299318" y="1149659"/>
                  </a:lnTo>
                  <a:cubicBezTo>
                    <a:pt x="2299318" y="1784598"/>
                    <a:pt x="1784598" y="2299318"/>
                    <a:pt x="1149659" y="2299318"/>
                  </a:cubicBezTo>
                  <a:cubicBezTo>
                    <a:pt x="514720" y="2299318"/>
                    <a:pt x="0" y="1784598"/>
                    <a:pt x="0" y="1149659"/>
                  </a:cubicBezTo>
                  <a:cubicBezTo>
                    <a:pt x="0" y="514720"/>
                    <a:pt x="514720" y="0"/>
                    <a:pt x="11496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文宋体" panose="00000500000000000000" pitchFamily="2" charset="-122"/>
                <a:ea typeface="字魂文宋体" panose="00000500000000000000" pitchFamily="2" charset="-122"/>
              </a:endParaRPr>
            </a:p>
          </p:txBody>
        </p:sp>
      </p:grpSp>
      <p:grpSp>
        <p:nvGrpSpPr>
          <p:cNvPr id="26" name="组合 25"/>
          <p:cNvGrpSpPr/>
          <p:nvPr/>
        </p:nvGrpSpPr>
        <p:grpSpPr>
          <a:xfrm>
            <a:off x="3685832" y="2772224"/>
            <a:ext cx="1775534" cy="2631105"/>
            <a:chOff x="2698812" y="2112885"/>
            <a:chExt cx="1775534" cy="2631105"/>
          </a:xfrm>
        </p:grpSpPr>
        <p:cxnSp>
          <p:nvCxnSpPr>
            <p:cNvPr id="27" name="直接连接符 26"/>
            <p:cNvCxnSpPr/>
            <p:nvPr/>
          </p:nvCxnSpPr>
          <p:spPr>
            <a:xfrm>
              <a:off x="2698812" y="3371188"/>
              <a:ext cx="969589" cy="0"/>
            </a:xfrm>
            <a:prstGeom prst="line">
              <a:avLst/>
            </a:prstGeom>
            <a:ln>
              <a:solidFill>
                <a:srgbClr val="EFB3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668401" y="2112885"/>
              <a:ext cx="0" cy="2631105"/>
            </a:xfrm>
            <a:prstGeom prst="line">
              <a:avLst/>
            </a:prstGeom>
            <a:ln>
              <a:solidFill>
                <a:srgbClr val="EFB300"/>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668401" y="2112885"/>
              <a:ext cx="805945" cy="1"/>
            </a:xfrm>
            <a:prstGeom prst="straightConnector1">
              <a:avLst/>
            </a:prstGeom>
            <a:ln>
              <a:solidFill>
                <a:srgbClr val="EFB3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668401" y="4743989"/>
              <a:ext cx="805945" cy="0"/>
            </a:xfrm>
            <a:prstGeom prst="straightConnector1">
              <a:avLst/>
            </a:prstGeom>
            <a:ln>
              <a:solidFill>
                <a:srgbClr val="EFB3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3668401" y="3371188"/>
              <a:ext cx="805945" cy="0"/>
            </a:xfrm>
            <a:prstGeom prst="straightConnector1">
              <a:avLst/>
            </a:prstGeom>
            <a:ln>
              <a:solidFill>
                <a:srgbClr val="EFB3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5609780" y="2370156"/>
            <a:ext cx="806388" cy="806388"/>
            <a:chOff x="4552469" y="1710817"/>
            <a:chExt cx="806388" cy="806388"/>
          </a:xfrm>
          <a:solidFill>
            <a:srgbClr val="99813A"/>
          </a:solidFill>
          <a:effectLst>
            <a:outerShdw blurRad="63500" sx="102000" sy="102000" algn="ctr" rotWithShape="0">
              <a:prstClr val="black">
                <a:alpha val="40000"/>
              </a:prstClr>
            </a:outerShdw>
          </a:effectLst>
        </p:grpSpPr>
        <p:sp>
          <p:nvSpPr>
            <p:cNvPr id="33" name="菱形 32"/>
            <p:cNvSpPr/>
            <p:nvPr/>
          </p:nvSpPr>
          <p:spPr>
            <a:xfrm>
              <a:off x="4552469" y="1710817"/>
              <a:ext cx="806388" cy="806388"/>
            </a:xfrm>
            <a:prstGeom prst="diamond">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文宋体" panose="00000500000000000000" pitchFamily="2" charset="-122"/>
                <a:ea typeface="字魂文宋体" panose="00000500000000000000" pitchFamily="2" charset="-122"/>
              </a:endParaRPr>
            </a:p>
          </p:txBody>
        </p:sp>
        <p:sp>
          <p:nvSpPr>
            <p:cNvPr id="34" name="椭圆 20"/>
            <p:cNvSpPr/>
            <p:nvPr/>
          </p:nvSpPr>
          <p:spPr>
            <a:xfrm>
              <a:off x="4805599" y="1943155"/>
              <a:ext cx="300127" cy="34059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grpFill/>
            <a:ln>
              <a:solidFill>
                <a:schemeClr val="bg1"/>
              </a:solid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z="3600" strike="noStrike" noProof="1">
                <a:solidFill>
                  <a:srgbClr val="FFFFFF"/>
                </a:solidFill>
                <a:latin typeface="字魂文宋体" panose="00000500000000000000" pitchFamily="2" charset="-122"/>
                <a:ea typeface="字魂文宋体" panose="00000500000000000000" pitchFamily="2" charset="-122"/>
                <a:cs typeface="+mn-ea"/>
                <a:sym typeface="+mn-lt"/>
              </a:endParaRPr>
            </a:p>
          </p:txBody>
        </p:sp>
      </p:grpSp>
      <p:grpSp>
        <p:nvGrpSpPr>
          <p:cNvPr id="35" name="组合 34"/>
          <p:cNvGrpSpPr/>
          <p:nvPr/>
        </p:nvGrpSpPr>
        <p:grpSpPr>
          <a:xfrm>
            <a:off x="5609780" y="3623109"/>
            <a:ext cx="806388" cy="806388"/>
            <a:chOff x="4552469" y="2963770"/>
            <a:chExt cx="806388" cy="806388"/>
          </a:xfrm>
          <a:solidFill>
            <a:srgbClr val="99813A"/>
          </a:solidFill>
          <a:effectLst>
            <a:outerShdw blurRad="63500" sx="102000" sy="102000" algn="ctr" rotWithShape="0">
              <a:prstClr val="black">
                <a:alpha val="40000"/>
              </a:prstClr>
            </a:outerShdw>
          </a:effectLst>
        </p:grpSpPr>
        <p:sp>
          <p:nvSpPr>
            <p:cNvPr id="36" name="菱形 35"/>
            <p:cNvSpPr/>
            <p:nvPr/>
          </p:nvSpPr>
          <p:spPr>
            <a:xfrm>
              <a:off x="4552469" y="2963770"/>
              <a:ext cx="806388" cy="806388"/>
            </a:xfrm>
            <a:prstGeom prst="diamond">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37" name="椭圆 21"/>
            <p:cNvSpPr/>
            <p:nvPr/>
          </p:nvSpPr>
          <p:spPr>
            <a:xfrm>
              <a:off x="4805599" y="3268817"/>
              <a:ext cx="300127" cy="264532"/>
            </a:xfrm>
            <a:custGeom>
              <a:avLst/>
              <a:gdLst>
                <a:gd name="connsiteX0" fmla="*/ 101864 w 331753"/>
                <a:gd name="connsiteY0" fmla="*/ 180944 h 279369"/>
                <a:gd name="connsiteX1" fmla="*/ 100574 w 331753"/>
                <a:gd name="connsiteY1" fmla="*/ 182229 h 279369"/>
                <a:gd name="connsiteX2" fmla="*/ 99284 w 331753"/>
                <a:gd name="connsiteY2" fmla="*/ 182229 h 279369"/>
                <a:gd name="connsiteX3" fmla="*/ 90255 w 331753"/>
                <a:gd name="connsiteY3" fmla="*/ 191225 h 279369"/>
                <a:gd name="connsiteX4" fmla="*/ 83806 w 331753"/>
                <a:gd name="connsiteY4" fmla="*/ 197651 h 279369"/>
                <a:gd name="connsiteX5" fmla="*/ 82516 w 331753"/>
                <a:gd name="connsiteY5" fmla="*/ 200221 h 279369"/>
                <a:gd name="connsiteX6" fmla="*/ 83806 w 331753"/>
                <a:gd name="connsiteY6" fmla="*/ 202791 h 279369"/>
                <a:gd name="connsiteX7" fmla="*/ 143139 w 331753"/>
                <a:gd name="connsiteY7" fmla="*/ 261907 h 279369"/>
                <a:gd name="connsiteX8" fmla="*/ 145718 w 331753"/>
                <a:gd name="connsiteY8" fmla="*/ 261907 h 279369"/>
                <a:gd name="connsiteX9" fmla="*/ 148298 w 331753"/>
                <a:gd name="connsiteY9" fmla="*/ 261907 h 279369"/>
                <a:gd name="connsiteX10" fmla="*/ 156037 w 331753"/>
                <a:gd name="connsiteY10" fmla="*/ 252911 h 279369"/>
                <a:gd name="connsiteX11" fmla="*/ 163776 w 331753"/>
                <a:gd name="connsiteY11" fmla="*/ 245200 h 279369"/>
                <a:gd name="connsiteX12" fmla="*/ 163776 w 331753"/>
                <a:gd name="connsiteY12" fmla="*/ 241345 h 279369"/>
                <a:gd name="connsiteX13" fmla="*/ 104443 w 331753"/>
                <a:gd name="connsiteY13" fmla="*/ 182229 h 279369"/>
                <a:gd name="connsiteX14" fmla="*/ 101864 w 331753"/>
                <a:gd name="connsiteY14" fmla="*/ 180944 h 279369"/>
                <a:gd name="connsiteX15" fmla="*/ 137384 w 331753"/>
                <a:gd name="connsiteY15" fmla="*/ 63469 h 279369"/>
                <a:gd name="connsiteX16" fmla="*/ 58703 w 331753"/>
                <a:gd name="connsiteY16" fmla="*/ 141513 h 279369"/>
                <a:gd name="connsiteX17" fmla="*/ 87080 w 331753"/>
                <a:gd name="connsiteY17" fmla="*/ 171430 h 279369"/>
                <a:gd name="connsiteX18" fmla="*/ 88369 w 331753"/>
                <a:gd name="connsiteY18" fmla="*/ 170129 h 279369"/>
                <a:gd name="connsiteX19" fmla="*/ 94819 w 331753"/>
                <a:gd name="connsiteY19" fmla="*/ 166227 h 279369"/>
                <a:gd name="connsiteX20" fmla="*/ 96108 w 331753"/>
                <a:gd name="connsiteY20" fmla="*/ 166227 h 279369"/>
                <a:gd name="connsiteX21" fmla="*/ 98688 w 331753"/>
                <a:gd name="connsiteY21" fmla="*/ 164926 h 279369"/>
                <a:gd name="connsiteX22" fmla="*/ 102558 w 331753"/>
                <a:gd name="connsiteY22" fmla="*/ 164926 h 279369"/>
                <a:gd name="connsiteX23" fmla="*/ 105137 w 331753"/>
                <a:gd name="connsiteY23" fmla="*/ 164926 h 279369"/>
                <a:gd name="connsiteX24" fmla="*/ 106427 w 331753"/>
                <a:gd name="connsiteY24" fmla="*/ 164926 h 279369"/>
                <a:gd name="connsiteX25" fmla="*/ 107717 w 331753"/>
                <a:gd name="connsiteY25" fmla="*/ 166227 h 279369"/>
                <a:gd name="connsiteX26" fmla="*/ 109007 w 331753"/>
                <a:gd name="connsiteY26" fmla="*/ 166227 h 279369"/>
                <a:gd name="connsiteX27" fmla="*/ 111587 w 331753"/>
                <a:gd name="connsiteY27" fmla="*/ 167527 h 279369"/>
                <a:gd name="connsiteX28" fmla="*/ 112876 w 331753"/>
                <a:gd name="connsiteY28" fmla="*/ 167527 h 279369"/>
                <a:gd name="connsiteX29" fmla="*/ 115456 w 331753"/>
                <a:gd name="connsiteY29" fmla="*/ 170129 h 279369"/>
                <a:gd name="connsiteX30" fmla="*/ 174789 w 331753"/>
                <a:gd name="connsiteY30" fmla="*/ 231263 h 279369"/>
                <a:gd name="connsiteX31" fmla="*/ 179949 w 331753"/>
                <a:gd name="connsiteY31" fmla="*/ 250774 h 279369"/>
                <a:gd name="connsiteX32" fmla="*/ 178659 w 331753"/>
                <a:gd name="connsiteY32" fmla="*/ 253376 h 279369"/>
                <a:gd name="connsiteX33" fmla="*/ 177369 w 331753"/>
                <a:gd name="connsiteY33" fmla="*/ 254676 h 279369"/>
                <a:gd name="connsiteX34" fmla="*/ 176079 w 331753"/>
                <a:gd name="connsiteY34" fmla="*/ 255977 h 279369"/>
                <a:gd name="connsiteX35" fmla="*/ 174789 w 331753"/>
                <a:gd name="connsiteY35" fmla="*/ 257278 h 279369"/>
                <a:gd name="connsiteX36" fmla="*/ 173499 w 331753"/>
                <a:gd name="connsiteY36" fmla="*/ 258578 h 279369"/>
                <a:gd name="connsiteX37" fmla="*/ 179949 w 331753"/>
                <a:gd name="connsiteY37" fmla="*/ 263781 h 279369"/>
                <a:gd name="connsiteX38" fmla="*/ 179949 w 331753"/>
                <a:gd name="connsiteY38" fmla="*/ 265082 h 279369"/>
                <a:gd name="connsiteX39" fmla="*/ 182528 w 331753"/>
                <a:gd name="connsiteY39" fmla="*/ 263781 h 279369"/>
                <a:gd name="connsiteX40" fmla="*/ 241861 w 331753"/>
                <a:gd name="connsiteY40" fmla="*/ 202647 h 279369"/>
                <a:gd name="connsiteX41" fmla="*/ 241861 w 331753"/>
                <a:gd name="connsiteY41" fmla="*/ 197444 h 279369"/>
                <a:gd name="connsiteX42" fmla="*/ 177369 w 331753"/>
                <a:gd name="connsiteY42" fmla="*/ 132408 h 279369"/>
                <a:gd name="connsiteX43" fmla="*/ 150282 w 331753"/>
                <a:gd name="connsiteY43" fmla="*/ 159723 h 279369"/>
                <a:gd name="connsiteX44" fmla="*/ 147702 w 331753"/>
                <a:gd name="connsiteY44" fmla="*/ 161024 h 279369"/>
                <a:gd name="connsiteX45" fmla="*/ 146412 w 331753"/>
                <a:gd name="connsiteY45" fmla="*/ 162324 h 279369"/>
                <a:gd name="connsiteX46" fmla="*/ 143833 w 331753"/>
                <a:gd name="connsiteY46" fmla="*/ 163625 h 279369"/>
                <a:gd name="connsiteX47" fmla="*/ 141253 w 331753"/>
                <a:gd name="connsiteY47" fmla="*/ 163625 h 279369"/>
                <a:gd name="connsiteX48" fmla="*/ 138673 w 331753"/>
                <a:gd name="connsiteY48" fmla="*/ 164926 h 279369"/>
                <a:gd name="connsiteX49" fmla="*/ 129644 w 331753"/>
                <a:gd name="connsiteY49" fmla="*/ 162324 h 279369"/>
                <a:gd name="connsiteX50" fmla="*/ 127065 w 331753"/>
                <a:gd name="connsiteY50" fmla="*/ 159723 h 279369"/>
                <a:gd name="connsiteX51" fmla="*/ 111587 w 331753"/>
                <a:gd name="connsiteY51" fmla="*/ 144114 h 279369"/>
                <a:gd name="connsiteX52" fmla="*/ 111587 w 331753"/>
                <a:gd name="connsiteY52" fmla="*/ 120701 h 279369"/>
                <a:gd name="connsiteX53" fmla="*/ 152862 w 331753"/>
                <a:gd name="connsiteY53" fmla="*/ 79078 h 279369"/>
                <a:gd name="connsiteX54" fmla="*/ 137384 w 331753"/>
                <a:gd name="connsiteY54" fmla="*/ 63469 h 279369"/>
                <a:gd name="connsiteX55" fmla="*/ 195676 w 331753"/>
                <a:gd name="connsiteY55" fmla="*/ 58706 h 279369"/>
                <a:gd name="connsiteX56" fmla="*/ 122203 w 331753"/>
                <a:gd name="connsiteY56" fmla="*/ 131257 h 279369"/>
                <a:gd name="connsiteX57" fmla="*/ 122203 w 331753"/>
                <a:gd name="connsiteY57" fmla="*/ 132553 h 279369"/>
                <a:gd name="connsiteX58" fmla="*/ 138960 w 331753"/>
                <a:gd name="connsiteY58" fmla="*/ 149395 h 279369"/>
                <a:gd name="connsiteX59" fmla="*/ 140249 w 331753"/>
                <a:gd name="connsiteY59" fmla="*/ 148099 h 279369"/>
                <a:gd name="connsiteX60" fmla="*/ 172474 w 331753"/>
                <a:gd name="connsiteY60" fmla="*/ 115710 h 279369"/>
                <a:gd name="connsiteX61" fmla="*/ 184075 w 331753"/>
                <a:gd name="connsiteY61" fmla="*/ 104050 h 279369"/>
                <a:gd name="connsiteX62" fmla="*/ 195676 w 331753"/>
                <a:gd name="connsiteY62" fmla="*/ 104050 h 279369"/>
                <a:gd name="connsiteX63" fmla="*/ 198254 w 331753"/>
                <a:gd name="connsiteY63" fmla="*/ 109233 h 279369"/>
                <a:gd name="connsiteX64" fmla="*/ 195676 w 331753"/>
                <a:gd name="connsiteY64" fmla="*/ 114415 h 279369"/>
                <a:gd name="connsiteX65" fmla="*/ 187942 w 331753"/>
                <a:gd name="connsiteY65" fmla="*/ 120893 h 279369"/>
                <a:gd name="connsiteX66" fmla="*/ 238213 w 331753"/>
                <a:gd name="connsiteY66" fmla="*/ 171419 h 279369"/>
                <a:gd name="connsiteX67" fmla="*/ 273016 w 331753"/>
                <a:gd name="connsiteY67" fmla="*/ 136439 h 279369"/>
                <a:gd name="connsiteX68" fmla="*/ 195676 w 331753"/>
                <a:gd name="connsiteY68" fmla="*/ 58706 h 279369"/>
                <a:gd name="connsiteX69" fmla="*/ 93282 w 331753"/>
                <a:gd name="connsiteY69" fmla="*/ 19019 h 279369"/>
                <a:gd name="connsiteX70" fmla="*/ 89395 w 331753"/>
                <a:gd name="connsiteY70" fmla="*/ 20330 h 279369"/>
                <a:gd name="connsiteX71" fmla="*/ 16844 w 331753"/>
                <a:gd name="connsiteY71" fmla="*/ 95035 h 279369"/>
                <a:gd name="connsiteX72" fmla="*/ 15548 w 331753"/>
                <a:gd name="connsiteY72" fmla="*/ 100277 h 279369"/>
                <a:gd name="connsiteX73" fmla="*/ 46642 w 331753"/>
                <a:gd name="connsiteY73" fmla="*/ 131732 h 279369"/>
                <a:gd name="connsiteX74" fmla="*/ 126966 w 331753"/>
                <a:gd name="connsiteY74" fmla="*/ 51784 h 279369"/>
                <a:gd name="connsiteX75" fmla="*/ 95873 w 331753"/>
                <a:gd name="connsiteY75" fmla="*/ 20330 h 279369"/>
                <a:gd name="connsiteX76" fmla="*/ 93282 w 331753"/>
                <a:gd name="connsiteY76" fmla="*/ 19019 h 279369"/>
                <a:gd name="connsiteX77" fmla="*/ 239847 w 331753"/>
                <a:gd name="connsiteY77" fmla="*/ 15844 h 279369"/>
                <a:gd name="connsiteX78" fmla="*/ 237270 w 331753"/>
                <a:gd name="connsiteY78" fmla="*/ 17133 h 279369"/>
                <a:gd name="connsiteX79" fmla="*/ 206341 w 331753"/>
                <a:gd name="connsiteY79" fmla="*/ 46772 h 279369"/>
                <a:gd name="connsiteX80" fmla="*/ 283662 w 331753"/>
                <a:gd name="connsiteY80" fmla="*/ 125382 h 279369"/>
                <a:gd name="connsiteX81" fmla="*/ 314590 w 331753"/>
                <a:gd name="connsiteY81" fmla="*/ 94454 h 279369"/>
                <a:gd name="connsiteX82" fmla="*/ 315879 w 331753"/>
                <a:gd name="connsiteY82" fmla="*/ 93165 h 279369"/>
                <a:gd name="connsiteX83" fmla="*/ 314590 w 331753"/>
                <a:gd name="connsiteY83" fmla="*/ 90588 h 279369"/>
                <a:gd name="connsiteX84" fmla="*/ 241136 w 331753"/>
                <a:gd name="connsiteY84" fmla="*/ 17133 h 279369"/>
                <a:gd name="connsiteX85" fmla="*/ 239847 w 331753"/>
                <a:gd name="connsiteY85" fmla="*/ 15844 h 279369"/>
                <a:gd name="connsiteX86" fmla="*/ 239005 w 331753"/>
                <a:gd name="connsiteY86" fmla="*/ 0 h 279369"/>
                <a:gd name="connsiteX87" fmla="*/ 252625 w 331753"/>
                <a:gd name="connsiteY87" fmla="*/ 4855 h 279369"/>
                <a:gd name="connsiteX88" fmla="*/ 325267 w 331753"/>
                <a:gd name="connsiteY88" fmla="*/ 78663 h 279369"/>
                <a:gd name="connsiteX89" fmla="*/ 331753 w 331753"/>
                <a:gd name="connsiteY89" fmla="*/ 91612 h 279369"/>
                <a:gd name="connsiteX90" fmla="*/ 326564 w 331753"/>
                <a:gd name="connsiteY90" fmla="*/ 105856 h 279369"/>
                <a:gd name="connsiteX91" fmla="*/ 290243 w 331753"/>
                <a:gd name="connsiteY91" fmla="*/ 142112 h 279369"/>
                <a:gd name="connsiteX92" fmla="*/ 250031 w 331753"/>
                <a:gd name="connsiteY92" fmla="*/ 182253 h 279369"/>
                <a:gd name="connsiteX93" fmla="*/ 253922 w 331753"/>
                <a:gd name="connsiteY93" fmla="*/ 186138 h 279369"/>
                <a:gd name="connsiteX94" fmla="*/ 253922 w 331753"/>
                <a:gd name="connsiteY94" fmla="*/ 213330 h 279369"/>
                <a:gd name="connsiteX95" fmla="*/ 194252 w 331753"/>
                <a:gd name="connsiteY95" fmla="*/ 272895 h 279369"/>
                <a:gd name="connsiteX96" fmla="*/ 181280 w 331753"/>
                <a:gd name="connsiteY96" fmla="*/ 279369 h 279369"/>
                <a:gd name="connsiteX97" fmla="*/ 169605 w 331753"/>
                <a:gd name="connsiteY97" fmla="*/ 274190 h 279369"/>
                <a:gd name="connsiteX98" fmla="*/ 163120 w 331753"/>
                <a:gd name="connsiteY98" fmla="*/ 269010 h 279369"/>
                <a:gd name="connsiteX99" fmla="*/ 159228 w 331753"/>
                <a:gd name="connsiteY99" fmla="*/ 271600 h 279369"/>
                <a:gd name="connsiteX100" fmla="*/ 146256 w 331753"/>
                <a:gd name="connsiteY100" fmla="*/ 276779 h 279369"/>
                <a:gd name="connsiteX101" fmla="*/ 133284 w 331753"/>
                <a:gd name="connsiteY101" fmla="*/ 271600 h 279369"/>
                <a:gd name="connsiteX102" fmla="*/ 73614 w 331753"/>
                <a:gd name="connsiteY102" fmla="*/ 212036 h 279369"/>
                <a:gd name="connsiteX103" fmla="*/ 68426 w 331753"/>
                <a:gd name="connsiteY103" fmla="*/ 199087 h 279369"/>
                <a:gd name="connsiteX104" fmla="*/ 73614 w 331753"/>
                <a:gd name="connsiteY104" fmla="*/ 186138 h 279369"/>
                <a:gd name="connsiteX105" fmla="*/ 74911 w 331753"/>
                <a:gd name="connsiteY105" fmla="*/ 183548 h 279369"/>
                <a:gd name="connsiteX106" fmla="*/ 76209 w 331753"/>
                <a:gd name="connsiteY106" fmla="*/ 182253 h 279369"/>
                <a:gd name="connsiteX107" fmla="*/ 42482 w 331753"/>
                <a:gd name="connsiteY107" fmla="*/ 148587 h 279369"/>
                <a:gd name="connsiteX108" fmla="*/ 42482 w 331753"/>
                <a:gd name="connsiteY108" fmla="*/ 147292 h 279369"/>
                <a:gd name="connsiteX109" fmla="*/ 4864 w 331753"/>
                <a:gd name="connsiteY109" fmla="*/ 111035 h 279369"/>
                <a:gd name="connsiteX110" fmla="*/ 4864 w 331753"/>
                <a:gd name="connsiteY110" fmla="*/ 83843 h 279369"/>
                <a:gd name="connsiteX111" fmla="*/ 77506 w 331753"/>
                <a:gd name="connsiteY111" fmla="*/ 10035 h 279369"/>
                <a:gd name="connsiteX112" fmla="*/ 106044 w 331753"/>
                <a:gd name="connsiteY112" fmla="*/ 10035 h 279369"/>
                <a:gd name="connsiteX113" fmla="*/ 142365 w 331753"/>
                <a:gd name="connsiteY113" fmla="*/ 46291 h 279369"/>
                <a:gd name="connsiteX114" fmla="*/ 163120 w 331753"/>
                <a:gd name="connsiteY114" fmla="*/ 67009 h 279369"/>
                <a:gd name="connsiteX115" fmla="*/ 189063 w 331753"/>
                <a:gd name="connsiteY115" fmla="*/ 41112 h 279369"/>
                <a:gd name="connsiteX116" fmla="*/ 225384 w 331753"/>
                <a:gd name="connsiteY116" fmla="*/ 4855 h 279369"/>
                <a:gd name="connsiteX117" fmla="*/ 239005 w 331753"/>
                <a:gd name="connsiteY117" fmla="*/ 0 h 2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1753" h="279369">
                  <a:moveTo>
                    <a:pt x="101864" y="180944"/>
                  </a:moveTo>
                  <a:cubicBezTo>
                    <a:pt x="101864" y="180944"/>
                    <a:pt x="100574" y="180944"/>
                    <a:pt x="100574" y="182229"/>
                  </a:cubicBezTo>
                  <a:cubicBezTo>
                    <a:pt x="100574" y="182229"/>
                    <a:pt x="100574" y="182229"/>
                    <a:pt x="99284" y="182229"/>
                  </a:cubicBezTo>
                  <a:cubicBezTo>
                    <a:pt x="99284" y="182229"/>
                    <a:pt x="99284" y="182229"/>
                    <a:pt x="90255" y="191225"/>
                  </a:cubicBezTo>
                  <a:cubicBezTo>
                    <a:pt x="90255" y="191225"/>
                    <a:pt x="90255" y="191225"/>
                    <a:pt x="83806" y="197651"/>
                  </a:cubicBezTo>
                  <a:cubicBezTo>
                    <a:pt x="82516" y="198936"/>
                    <a:pt x="82516" y="200221"/>
                    <a:pt x="82516" y="200221"/>
                  </a:cubicBezTo>
                  <a:cubicBezTo>
                    <a:pt x="82516" y="200221"/>
                    <a:pt x="82516" y="201506"/>
                    <a:pt x="83806" y="202791"/>
                  </a:cubicBezTo>
                  <a:cubicBezTo>
                    <a:pt x="83806" y="202791"/>
                    <a:pt x="83806" y="202791"/>
                    <a:pt x="143139" y="261907"/>
                  </a:cubicBezTo>
                  <a:cubicBezTo>
                    <a:pt x="144428" y="261907"/>
                    <a:pt x="145718" y="261907"/>
                    <a:pt x="145718" y="261907"/>
                  </a:cubicBezTo>
                  <a:cubicBezTo>
                    <a:pt x="145718" y="261907"/>
                    <a:pt x="147008" y="261907"/>
                    <a:pt x="148298" y="261907"/>
                  </a:cubicBezTo>
                  <a:cubicBezTo>
                    <a:pt x="148298" y="261907"/>
                    <a:pt x="148298" y="261907"/>
                    <a:pt x="156037" y="252911"/>
                  </a:cubicBezTo>
                  <a:cubicBezTo>
                    <a:pt x="156037" y="252911"/>
                    <a:pt x="156037" y="252911"/>
                    <a:pt x="163776" y="245200"/>
                  </a:cubicBezTo>
                  <a:cubicBezTo>
                    <a:pt x="165066" y="245200"/>
                    <a:pt x="165066" y="242630"/>
                    <a:pt x="163776" y="241345"/>
                  </a:cubicBezTo>
                  <a:cubicBezTo>
                    <a:pt x="163776" y="241345"/>
                    <a:pt x="163776" y="241345"/>
                    <a:pt x="104443" y="182229"/>
                  </a:cubicBezTo>
                  <a:cubicBezTo>
                    <a:pt x="103153" y="180944"/>
                    <a:pt x="101864" y="180944"/>
                    <a:pt x="101864" y="180944"/>
                  </a:cubicBezTo>
                  <a:close/>
                  <a:moveTo>
                    <a:pt x="137384" y="63469"/>
                  </a:moveTo>
                  <a:cubicBezTo>
                    <a:pt x="137384" y="63469"/>
                    <a:pt x="137384" y="63469"/>
                    <a:pt x="58703" y="141513"/>
                  </a:cubicBezTo>
                  <a:cubicBezTo>
                    <a:pt x="58703" y="141513"/>
                    <a:pt x="58703" y="141513"/>
                    <a:pt x="87080" y="171430"/>
                  </a:cubicBezTo>
                  <a:cubicBezTo>
                    <a:pt x="87080" y="171430"/>
                    <a:pt x="87080" y="171430"/>
                    <a:pt x="88369" y="170129"/>
                  </a:cubicBezTo>
                  <a:cubicBezTo>
                    <a:pt x="90949" y="167527"/>
                    <a:pt x="93529" y="166227"/>
                    <a:pt x="94819" y="166227"/>
                  </a:cubicBezTo>
                  <a:cubicBezTo>
                    <a:pt x="94819" y="166227"/>
                    <a:pt x="94819" y="166227"/>
                    <a:pt x="96108" y="166227"/>
                  </a:cubicBezTo>
                  <a:cubicBezTo>
                    <a:pt x="96108" y="164926"/>
                    <a:pt x="97398" y="164926"/>
                    <a:pt x="98688" y="164926"/>
                  </a:cubicBezTo>
                  <a:cubicBezTo>
                    <a:pt x="98688" y="164926"/>
                    <a:pt x="98688" y="164926"/>
                    <a:pt x="102558" y="164926"/>
                  </a:cubicBezTo>
                  <a:cubicBezTo>
                    <a:pt x="102558" y="164926"/>
                    <a:pt x="103848" y="164926"/>
                    <a:pt x="105137" y="164926"/>
                  </a:cubicBezTo>
                  <a:cubicBezTo>
                    <a:pt x="105137" y="164926"/>
                    <a:pt x="105137" y="164926"/>
                    <a:pt x="106427" y="164926"/>
                  </a:cubicBezTo>
                  <a:cubicBezTo>
                    <a:pt x="106427" y="164926"/>
                    <a:pt x="107717" y="164926"/>
                    <a:pt x="107717" y="166227"/>
                  </a:cubicBezTo>
                  <a:cubicBezTo>
                    <a:pt x="109007" y="166227"/>
                    <a:pt x="109007" y="166227"/>
                    <a:pt x="109007" y="166227"/>
                  </a:cubicBezTo>
                  <a:cubicBezTo>
                    <a:pt x="110297" y="166227"/>
                    <a:pt x="110297" y="167527"/>
                    <a:pt x="111587" y="167527"/>
                  </a:cubicBezTo>
                  <a:cubicBezTo>
                    <a:pt x="111587" y="167527"/>
                    <a:pt x="111587" y="167527"/>
                    <a:pt x="112876" y="167527"/>
                  </a:cubicBezTo>
                  <a:cubicBezTo>
                    <a:pt x="114166" y="168828"/>
                    <a:pt x="114166" y="170129"/>
                    <a:pt x="115456" y="170129"/>
                  </a:cubicBezTo>
                  <a:cubicBezTo>
                    <a:pt x="115456" y="170129"/>
                    <a:pt x="115456" y="170129"/>
                    <a:pt x="174789" y="231263"/>
                  </a:cubicBezTo>
                  <a:cubicBezTo>
                    <a:pt x="179949" y="236466"/>
                    <a:pt x="181238" y="244270"/>
                    <a:pt x="179949" y="250774"/>
                  </a:cubicBezTo>
                  <a:cubicBezTo>
                    <a:pt x="178659" y="252075"/>
                    <a:pt x="178659" y="252075"/>
                    <a:pt x="178659" y="253376"/>
                  </a:cubicBezTo>
                  <a:cubicBezTo>
                    <a:pt x="178659" y="253376"/>
                    <a:pt x="178659" y="254676"/>
                    <a:pt x="177369" y="254676"/>
                  </a:cubicBezTo>
                  <a:cubicBezTo>
                    <a:pt x="177369" y="254676"/>
                    <a:pt x="177369" y="254676"/>
                    <a:pt x="176079" y="255977"/>
                  </a:cubicBezTo>
                  <a:cubicBezTo>
                    <a:pt x="176079" y="257278"/>
                    <a:pt x="176079" y="257278"/>
                    <a:pt x="174789" y="257278"/>
                  </a:cubicBezTo>
                  <a:cubicBezTo>
                    <a:pt x="174789" y="257278"/>
                    <a:pt x="174789" y="257278"/>
                    <a:pt x="173499" y="258578"/>
                  </a:cubicBezTo>
                  <a:cubicBezTo>
                    <a:pt x="173499" y="258578"/>
                    <a:pt x="173499" y="258578"/>
                    <a:pt x="179949" y="263781"/>
                  </a:cubicBezTo>
                  <a:cubicBezTo>
                    <a:pt x="179949" y="265082"/>
                    <a:pt x="179949" y="265082"/>
                    <a:pt x="179949" y="265082"/>
                  </a:cubicBezTo>
                  <a:cubicBezTo>
                    <a:pt x="181238" y="265082"/>
                    <a:pt x="181238" y="265082"/>
                    <a:pt x="182528" y="263781"/>
                  </a:cubicBezTo>
                  <a:cubicBezTo>
                    <a:pt x="182528" y="263781"/>
                    <a:pt x="182528" y="263781"/>
                    <a:pt x="241861" y="202647"/>
                  </a:cubicBezTo>
                  <a:cubicBezTo>
                    <a:pt x="244441" y="200046"/>
                    <a:pt x="243151" y="198745"/>
                    <a:pt x="241861" y="197444"/>
                  </a:cubicBezTo>
                  <a:cubicBezTo>
                    <a:pt x="241861" y="197444"/>
                    <a:pt x="241861" y="197444"/>
                    <a:pt x="177369" y="132408"/>
                  </a:cubicBezTo>
                  <a:cubicBezTo>
                    <a:pt x="177369" y="132408"/>
                    <a:pt x="177369" y="132408"/>
                    <a:pt x="150282" y="159723"/>
                  </a:cubicBezTo>
                  <a:cubicBezTo>
                    <a:pt x="148992" y="159723"/>
                    <a:pt x="147702" y="161024"/>
                    <a:pt x="147702" y="161024"/>
                  </a:cubicBezTo>
                  <a:cubicBezTo>
                    <a:pt x="147702" y="162324"/>
                    <a:pt x="146412" y="162324"/>
                    <a:pt x="146412" y="162324"/>
                  </a:cubicBezTo>
                  <a:cubicBezTo>
                    <a:pt x="146412" y="162324"/>
                    <a:pt x="145123" y="162324"/>
                    <a:pt x="143833" y="163625"/>
                  </a:cubicBezTo>
                  <a:cubicBezTo>
                    <a:pt x="142543" y="163625"/>
                    <a:pt x="142543" y="163625"/>
                    <a:pt x="141253" y="163625"/>
                  </a:cubicBezTo>
                  <a:cubicBezTo>
                    <a:pt x="139963" y="164926"/>
                    <a:pt x="138673" y="164926"/>
                    <a:pt x="138673" y="164926"/>
                  </a:cubicBezTo>
                  <a:cubicBezTo>
                    <a:pt x="134804" y="164926"/>
                    <a:pt x="132224" y="163625"/>
                    <a:pt x="129644" y="162324"/>
                  </a:cubicBezTo>
                  <a:cubicBezTo>
                    <a:pt x="128355" y="161024"/>
                    <a:pt x="128355" y="161024"/>
                    <a:pt x="127065" y="159723"/>
                  </a:cubicBezTo>
                  <a:cubicBezTo>
                    <a:pt x="127065" y="159723"/>
                    <a:pt x="127065" y="159723"/>
                    <a:pt x="111587" y="144114"/>
                  </a:cubicBezTo>
                  <a:cubicBezTo>
                    <a:pt x="102558" y="136310"/>
                    <a:pt x="105137" y="125904"/>
                    <a:pt x="111587" y="120701"/>
                  </a:cubicBezTo>
                  <a:cubicBezTo>
                    <a:pt x="111587" y="120701"/>
                    <a:pt x="111587" y="120701"/>
                    <a:pt x="152862" y="79078"/>
                  </a:cubicBezTo>
                  <a:cubicBezTo>
                    <a:pt x="152862" y="79078"/>
                    <a:pt x="152862" y="79078"/>
                    <a:pt x="137384" y="63469"/>
                  </a:cubicBezTo>
                  <a:close/>
                  <a:moveTo>
                    <a:pt x="195676" y="58706"/>
                  </a:moveTo>
                  <a:cubicBezTo>
                    <a:pt x="195676" y="58706"/>
                    <a:pt x="195676" y="58706"/>
                    <a:pt x="122203" y="131257"/>
                  </a:cubicBezTo>
                  <a:cubicBezTo>
                    <a:pt x="122203" y="132553"/>
                    <a:pt x="122203" y="132553"/>
                    <a:pt x="122203" y="132553"/>
                  </a:cubicBezTo>
                  <a:cubicBezTo>
                    <a:pt x="122203" y="132553"/>
                    <a:pt x="122203" y="132553"/>
                    <a:pt x="138960" y="149395"/>
                  </a:cubicBezTo>
                  <a:cubicBezTo>
                    <a:pt x="138960" y="149395"/>
                    <a:pt x="138960" y="149395"/>
                    <a:pt x="140249" y="148099"/>
                  </a:cubicBezTo>
                  <a:cubicBezTo>
                    <a:pt x="140249" y="148099"/>
                    <a:pt x="140249" y="148099"/>
                    <a:pt x="172474" y="115710"/>
                  </a:cubicBezTo>
                  <a:cubicBezTo>
                    <a:pt x="172474" y="115710"/>
                    <a:pt x="172474" y="115710"/>
                    <a:pt x="184075" y="104050"/>
                  </a:cubicBezTo>
                  <a:cubicBezTo>
                    <a:pt x="187942" y="100164"/>
                    <a:pt x="193098" y="100164"/>
                    <a:pt x="195676" y="104050"/>
                  </a:cubicBezTo>
                  <a:cubicBezTo>
                    <a:pt x="196965" y="105346"/>
                    <a:pt x="198254" y="106641"/>
                    <a:pt x="198254" y="109233"/>
                  </a:cubicBezTo>
                  <a:cubicBezTo>
                    <a:pt x="198254" y="110528"/>
                    <a:pt x="196965" y="113119"/>
                    <a:pt x="195676" y="114415"/>
                  </a:cubicBezTo>
                  <a:cubicBezTo>
                    <a:pt x="195676" y="114415"/>
                    <a:pt x="195676" y="114415"/>
                    <a:pt x="187942" y="120893"/>
                  </a:cubicBezTo>
                  <a:cubicBezTo>
                    <a:pt x="187942" y="120893"/>
                    <a:pt x="187942" y="120893"/>
                    <a:pt x="238213" y="171419"/>
                  </a:cubicBezTo>
                  <a:lnTo>
                    <a:pt x="273016" y="136439"/>
                  </a:lnTo>
                  <a:cubicBezTo>
                    <a:pt x="273016" y="136439"/>
                    <a:pt x="273016" y="136439"/>
                    <a:pt x="195676" y="58706"/>
                  </a:cubicBezTo>
                  <a:close/>
                  <a:moveTo>
                    <a:pt x="93282" y="19019"/>
                  </a:moveTo>
                  <a:cubicBezTo>
                    <a:pt x="91986" y="19019"/>
                    <a:pt x="90690" y="20330"/>
                    <a:pt x="89395" y="20330"/>
                  </a:cubicBezTo>
                  <a:cubicBezTo>
                    <a:pt x="89395" y="20330"/>
                    <a:pt x="89395" y="20330"/>
                    <a:pt x="16844" y="95035"/>
                  </a:cubicBezTo>
                  <a:cubicBezTo>
                    <a:pt x="14253" y="96345"/>
                    <a:pt x="14253" y="98967"/>
                    <a:pt x="15548" y="100277"/>
                  </a:cubicBezTo>
                  <a:cubicBezTo>
                    <a:pt x="15548" y="100277"/>
                    <a:pt x="15548" y="100277"/>
                    <a:pt x="46642" y="131732"/>
                  </a:cubicBezTo>
                  <a:cubicBezTo>
                    <a:pt x="46642" y="131732"/>
                    <a:pt x="46642" y="131732"/>
                    <a:pt x="126966" y="51784"/>
                  </a:cubicBezTo>
                  <a:cubicBezTo>
                    <a:pt x="126966" y="51784"/>
                    <a:pt x="126966" y="51784"/>
                    <a:pt x="95873" y="20330"/>
                  </a:cubicBezTo>
                  <a:cubicBezTo>
                    <a:pt x="94577" y="20330"/>
                    <a:pt x="94577" y="19019"/>
                    <a:pt x="93282" y="19019"/>
                  </a:cubicBezTo>
                  <a:close/>
                  <a:moveTo>
                    <a:pt x="239847" y="15844"/>
                  </a:moveTo>
                  <a:cubicBezTo>
                    <a:pt x="238558" y="15844"/>
                    <a:pt x="237270" y="15844"/>
                    <a:pt x="237270" y="17133"/>
                  </a:cubicBezTo>
                  <a:cubicBezTo>
                    <a:pt x="237270" y="17133"/>
                    <a:pt x="237270" y="17133"/>
                    <a:pt x="206341" y="46772"/>
                  </a:cubicBezTo>
                  <a:cubicBezTo>
                    <a:pt x="206341" y="46772"/>
                    <a:pt x="206341" y="46772"/>
                    <a:pt x="283662" y="125382"/>
                  </a:cubicBezTo>
                  <a:cubicBezTo>
                    <a:pt x="283662" y="125382"/>
                    <a:pt x="283662" y="125382"/>
                    <a:pt x="314590" y="94454"/>
                  </a:cubicBezTo>
                  <a:cubicBezTo>
                    <a:pt x="315879" y="94454"/>
                    <a:pt x="315879" y="93165"/>
                    <a:pt x="315879" y="93165"/>
                  </a:cubicBezTo>
                  <a:cubicBezTo>
                    <a:pt x="315879" y="91876"/>
                    <a:pt x="315879" y="90588"/>
                    <a:pt x="314590" y="90588"/>
                  </a:cubicBezTo>
                  <a:cubicBezTo>
                    <a:pt x="314590" y="90588"/>
                    <a:pt x="314590" y="90588"/>
                    <a:pt x="241136" y="17133"/>
                  </a:cubicBezTo>
                  <a:cubicBezTo>
                    <a:pt x="241136" y="15844"/>
                    <a:pt x="239847" y="15844"/>
                    <a:pt x="239847" y="15844"/>
                  </a:cubicBezTo>
                  <a:close/>
                  <a:moveTo>
                    <a:pt x="239005" y="0"/>
                  </a:moveTo>
                  <a:cubicBezTo>
                    <a:pt x="243869" y="0"/>
                    <a:pt x="248734" y="1618"/>
                    <a:pt x="252625" y="4855"/>
                  </a:cubicBezTo>
                  <a:cubicBezTo>
                    <a:pt x="252625" y="4855"/>
                    <a:pt x="252625" y="4855"/>
                    <a:pt x="325267" y="78663"/>
                  </a:cubicBezTo>
                  <a:cubicBezTo>
                    <a:pt x="329159" y="82548"/>
                    <a:pt x="331753" y="87727"/>
                    <a:pt x="331753" y="91612"/>
                  </a:cubicBezTo>
                  <a:cubicBezTo>
                    <a:pt x="331753" y="96792"/>
                    <a:pt x="329159" y="101971"/>
                    <a:pt x="326564" y="105856"/>
                  </a:cubicBezTo>
                  <a:cubicBezTo>
                    <a:pt x="326564" y="105856"/>
                    <a:pt x="326564" y="105856"/>
                    <a:pt x="290243" y="142112"/>
                  </a:cubicBezTo>
                  <a:cubicBezTo>
                    <a:pt x="290243" y="142112"/>
                    <a:pt x="290243" y="142112"/>
                    <a:pt x="250031" y="182253"/>
                  </a:cubicBezTo>
                  <a:cubicBezTo>
                    <a:pt x="250031" y="182253"/>
                    <a:pt x="250031" y="182253"/>
                    <a:pt x="253922" y="186138"/>
                  </a:cubicBezTo>
                  <a:cubicBezTo>
                    <a:pt x="260408" y="192612"/>
                    <a:pt x="263003" y="202971"/>
                    <a:pt x="253922" y="213330"/>
                  </a:cubicBezTo>
                  <a:cubicBezTo>
                    <a:pt x="253922" y="213330"/>
                    <a:pt x="253922" y="213330"/>
                    <a:pt x="194252" y="272895"/>
                  </a:cubicBezTo>
                  <a:cubicBezTo>
                    <a:pt x="189063" y="278074"/>
                    <a:pt x="183874" y="279369"/>
                    <a:pt x="181280" y="279369"/>
                  </a:cubicBezTo>
                  <a:cubicBezTo>
                    <a:pt x="176091" y="279369"/>
                    <a:pt x="170903" y="276779"/>
                    <a:pt x="169605" y="274190"/>
                  </a:cubicBezTo>
                  <a:cubicBezTo>
                    <a:pt x="169605" y="274190"/>
                    <a:pt x="169605" y="274190"/>
                    <a:pt x="163120" y="269010"/>
                  </a:cubicBezTo>
                  <a:cubicBezTo>
                    <a:pt x="163120" y="269010"/>
                    <a:pt x="163120" y="269010"/>
                    <a:pt x="159228" y="271600"/>
                  </a:cubicBezTo>
                  <a:cubicBezTo>
                    <a:pt x="156634" y="275484"/>
                    <a:pt x="151445" y="276779"/>
                    <a:pt x="146256" y="276779"/>
                  </a:cubicBezTo>
                  <a:cubicBezTo>
                    <a:pt x="142365" y="276779"/>
                    <a:pt x="137176" y="275484"/>
                    <a:pt x="133284" y="271600"/>
                  </a:cubicBezTo>
                  <a:cubicBezTo>
                    <a:pt x="133284" y="271600"/>
                    <a:pt x="133284" y="271600"/>
                    <a:pt x="73614" y="212036"/>
                  </a:cubicBezTo>
                  <a:cubicBezTo>
                    <a:pt x="71020" y="208151"/>
                    <a:pt x="68426" y="204266"/>
                    <a:pt x="68426" y="199087"/>
                  </a:cubicBezTo>
                  <a:cubicBezTo>
                    <a:pt x="68426" y="193907"/>
                    <a:pt x="71020" y="188728"/>
                    <a:pt x="73614" y="186138"/>
                  </a:cubicBezTo>
                  <a:cubicBezTo>
                    <a:pt x="73614" y="184843"/>
                    <a:pt x="74911" y="184843"/>
                    <a:pt x="74911" y="183548"/>
                  </a:cubicBezTo>
                  <a:cubicBezTo>
                    <a:pt x="74911" y="183548"/>
                    <a:pt x="74911" y="183548"/>
                    <a:pt x="76209" y="182253"/>
                  </a:cubicBezTo>
                  <a:cubicBezTo>
                    <a:pt x="76209" y="182253"/>
                    <a:pt x="76209" y="182253"/>
                    <a:pt x="42482" y="148587"/>
                  </a:cubicBezTo>
                  <a:cubicBezTo>
                    <a:pt x="42482" y="148587"/>
                    <a:pt x="42482" y="148587"/>
                    <a:pt x="42482" y="147292"/>
                  </a:cubicBezTo>
                  <a:cubicBezTo>
                    <a:pt x="42482" y="147292"/>
                    <a:pt x="42482" y="147292"/>
                    <a:pt x="4864" y="111035"/>
                  </a:cubicBezTo>
                  <a:cubicBezTo>
                    <a:pt x="-1622" y="103266"/>
                    <a:pt x="-1622" y="90317"/>
                    <a:pt x="4864" y="83843"/>
                  </a:cubicBezTo>
                  <a:cubicBezTo>
                    <a:pt x="4864" y="83843"/>
                    <a:pt x="4864" y="83843"/>
                    <a:pt x="77506" y="10035"/>
                  </a:cubicBezTo>
                  <a:cubicBezTo>
                    <a:pt x="85289" y="2266"/>
                    <a:pt x="98261" y="2266"/>
                    <a:pt x="106044" y="10035"/>
                  </a:cubicBezTo>
                  <a:cubicBezTo>
                    <a:pt x="106044" y="10035"/>
                    <a:pt x="106044" y="10035"/>
                    <a:pt x="142365" y="46291"/>
                  </a:cubicBezTo>
                  <a:cubicBezTo>
                    <a:pt x="142365" y="46291"/>
                    <a:pt x="142365" y="46291"/>
                    <a:pt x="163120" y="67009"/>
                  </a:cubicBezTo>
                  <a:cubicBezTo>
                    <a:pt x="163120" y="67009"/>
                    <a:pt x="163120" y="67009"/>
                    <a:pt x="189063" y="41112"/>
                  </a:cubicBezTo>
                  <a:cubicBezTo>
                    <a:pt x="189063" y="41112"/>
                    <a:pt x="189063" y="41112"/>
                    <a:pt x="225384" y="4855"/>
                  </a:cubicBezTo>
                  <a:cubicBezTo>
                    <a:pt x="229276" y="1618"/>
                    <a:pt x="234140" y="0"/>
                    <a:pt x="239005" y="0"/>
                  </a:cubicBezTo>
                  <a:close/>
                </a:path>
              </a:pathLst>
            </a:custGeom>
            <a:grpFill/>
            <a:ln>
              <a:solidFill>
                <a:schemeClr val="bg1"/>
              </a:solid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z="3600" strike="noStrike" noProof="1">
                <a:solidFill>
                  <a:srgbClr val="FFFFFF"/>
                </a:solidFill>
                <a:latin typeface="字魂文宋体" panose="00000500000000000000" pitchFamily="2" charset="-122"/>
                <a:ea typeface="字魂文宋体" panose="00000500000000000000" pitchFamily="2" charset="-122"/>
                <a:cs typeface="+mn-ea"/>
                <a:sym typeface="+mn-lt"/>
              </a:endParaRPr>
            </a:p>
          </p:txBody>
        </p:sp>
      </p:grpSp>
      <p:grpSp>
        <p:nvGrpSpPr>
          <p:cNvPr id="38" name="组合 37"/>
          <p:cNvGrpSpPr/>
          <p:nvPr/>
        </p:nvGrpSpPr>
        <p:grpSpPr>
          <a:xfrm>
            <a:off x="5609780" y="5000134"/>
            <a:ext cx="806388" cy="806388"/>
            <a:chOff x="4552469" y="4340795"/>
            <a:chExt cx="806388" cy="806388"/>
          </a:xfrm>
          <a:solidFill>
            <a:srgbClr val="99813A"/>
          </a:solidFill>
          <a:effectLst>
            <a:outerShdw blurRad="63500" sx="102000" sy="102000" algn="ctr" rotWithShape="0">
              <a:prstClr val="black">
                <a:alpha val="40000"/>
              </a:prstClr>
            </a:outerShdw>
          </a:effectLst>
        </p:grpSpPr>
        <p:sp>
          <p:nvSpPr>
            <p:cNvPr id="39" name="菱形 38"/>
            <p:cNvSpPr/>
            <p:nvPr/>
          </p:nvSpPr>
          <p:spPr>
            <a:xfrm>
              <a:off x="4552469" y="4340795"/>
              <a:ext cx="806388" cy="806388"/>
            </a:xfrm>
            <a:prstGeom prst="diamond">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文宋体" panose="00000500000000000000" pitchFamily="2" charset="-122"/>
                <a:ea typeface="字魂文宋体" panose="00000500000000000000" pitchFamily="2" charset="-122"/>
              </a:endParaRPr>
            </a:p>
          </p:txBody>
        </p:sp>
        <p:sp>
          <p:nvSpPr>
            <p:cNvPr id="40" name="椭圆 22"/>
            <p:cNvSpPr/>
            <p:nvPr/>
          </p:nvSpPr>
          <p:spPr>
            <a:xfrm>
              <a:off x="4812094" y="4596343"/>
              <a:ext cx="287135" cy="316406"/>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grpFill/>
            <a:ln>
              <a:solidFill>
                <a:schemeClr val="bg1"/>
              </a:solid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z="3600" strike="noStrike" noProof="1">
                <a:solidFill>
                  <a:srgbClr val="FFFFFF"/>
                </a:solidFill>
                <a:latin typeface="字魂文宋体" panose="00000500000000000000" pitchFamily="2" charset="-122"/>
                <a:ea typeface="字魂文宋体" panose="00000500000000000000" pitchFamily="2" charset="-122"/>
                <a:cs typeface="+mn-ea"/>
                <a:sym typeface="+mn-lt"/>
              </a:endParaRPr>
            </a:p>
          </p:txBody>
        </p:sp>
      </p:grpSp>
      <p:sp>
        <p:nvSpPr>
          <p:cNvPr id="41" name="矩形 40"/>
          <p:cNvSpPr/>
          <p:nvPr/>
        </p:nvSpPr>
        <p:spPr>
          <a:xfrm>
            <a:off x="6560585" y="2273228"/>
            <a:ext cx="3927625" cy="1015663"/>
          </a:xfrm>
          <a:prstGeom prst="rect">
            <a:avLst/>
          </a:prstGeom>
        </p:spPr>
        <p:txBody>
          <a:bodyPr wrap="square">
            <a:spAutoFit/>
            <a:scene3d>
              <a:camera prst="orthographicFront"/>
              <a:lightRig rig="threePt" dir="t"/>
            </a:scene3d>
            <a:sp3d contourW="12700"/>
          </a:bodyPr>
          <a:lstStyle/>
          <a:p>
            <a:pPr marL="0" marR="0" indent="0" algn="l" defTabSz="821690" rtl="0" fontAlgn="auto" latinLnBrk="0" hangingPunct="0">
              <a:lnSpc>
                <a:spcPct val="100000"/>
              </a:lnSpc>
              <a:spcBef>
                <a:spcPts val="0"/>
              </a:spcBef>
              <a:spcAft>
                <a:spcPts val="0"/>
              </a:spcAft>
              <a:buClrTx/>
              <a:buSzTx/>
              <a:buFontTx/>
              <a:buNone/>
            </a:pPr>
            <a:r>
              <a:rPr lang="zh-CN" altLang="en-US" sz="2000" dirty="0">
                <a:latin typeface="字魂文宋体" panose="00000500000000000000" pitchFamily="2" charset="-122"/>
                <a:ea typeface="字魂文宋体" panose="00000500000000000000" pitchFamily="2" charset="-122"/>
                <a:sym typeface="Helvetica Neue"/>
              </a:rPr>
              <a:t>市场占有情况分析：</a:t>
            </a:r>
            <a:endParaRPr lang="en-US" altLang="zh-CN" sz="2000" dirty="0">
              <a:latin typeface="字魂文宋体" panose="00000500000000000000" pitchFamily="2" charset="-122"/>
              <a:ea typeface="字魂文宋体" panose="00000500000000000000" pitchFamily="2" charset="-122"/>
              <a:sym typeface="Helvetica Neue"/>
            </a:endParaRPr>
          </a:p>
          <a:p>
            <a:pPr marL="0" marR="0" indent="0" algn="l" defTabSz="821690" rtl="0" fontAlgn="auto" latinLnBrk="0" hangingPunct="0">
              <a:lnSpc>
                <a:spcPct val="100000"/>
              </a:lnSpc>
              <a:spcBef>
                <a:spcPts val="0"/>
              </a:spcBef>
              <a:spcAft>
                <a:spcPts val="0"/>
              </a:spcAft>
              <a:buClrTx/>
              <a:buSzTx/>
              <a:buFontTx/>
              <a:buNone/>
            </a:pPr>
            <a:r>
              <a:rPr lang="en-US" altLang="zh-CN" sz="2000" dirty="0">
                <a:latin typeface="字魂文宋体" panose="00000500000000000000" pitchFamily="2" charset="-122"/>
                <a:ea typeface="字魂文宋体" panose="00000500000000000000" pitchFamily="2" charset="-122"/>
                <a:sym typeface="Helvetica Neue"/>
              </a:rPr>
              <a:t>1.</a:t>
            </a:r>
            <a:r>
              <a:rPr lang="zh-CN" altLang="en-US" sz="2000" dirty="0">
                <a:latin typeface="字魂文宋体" panose="00000500000000000000" pitchFamily="2" charset="-122"/>
                <a:ea typeface="字魂文宋体" panose="00000500000000000000" pitchFamily="2" charset="-122"/>
                <a:sym typeface="Helvetica Neue"/>
              </a:rPr>
              <a:t>产品实用度高，客户评价好。</a:t>
            </a:r>
            <a:endParaRPr lang="en-US" altLang="zh-CN" sz="2000" dirty="0">
              <a:latin typeface="字魂文宋体" panose="00000500000000000000" pitchFamily="2" charset="-122"/>
              <a:ea typeface="字魂文宋体" panose="00000500000000000000" pitchFamily="2" charset="-122"/>
              <a:sym typeface="Helvetica Neue"/>
            </a:endParaRPr>
          </a:p>
          <a:p>
            <a:pPr marL="0" marR="0" indent="0" algn="l" defTabSz="821690" rtl="0" fontAlgn="auto" latinLnBrk="0" hangingPunct="0">
              <a:lnSpc>
                <a:spcPct val="100000"/>
              </a:lnSpc>
              <a:spcBef>
                <a:spcPts val="0"/>
              </a:spcBef>
              <a:spcAft>
                <a:spcPts val="0"/>
              </a:spcAft>
              <a:buClrTx/>
              <a:buSzTx/>
              <a:buFontTx/>
              <a:buNone/>
            </a:pPr>
            <a:r>
              <a:rPr lang="en-US" altLang="zh-CN" sz="2000" dirty="0">
                <a:latin typeface="字魂文宋体" panose="00000500000000000000" pitchFamily="2" charset="-122"/>
                <a:ea typeface="字魂文宋体" panose="00000500000000000000" pitchFamily="2" charset="-122"/>
                <a:sym typeface="Helvetica Neue"/>
              </a:rPr>
              <a:t>2.</a:t>
            </a:r>
            <a:r>
              <a:rPr lang="zh-CN" altLang="en-US" sz="2000" dirty="0">
                <a:latin typeface="字魂文宋体" panose="00000500000000000000" pitchFamily="2" charset="-122"/>
                <a:ea typeface="字魂文宋体" panose="00000500000000000000" pitchFamily="2" charset="-122"/>
                <a:sym typeface="Helvetica Neue"/>
              </a:rPr>
              <a:t>客户转介绍高，渠道推荐度高。</a:t>
            </a:r>
            <a:endParaRPr lang="en-US" altLang="zh-CN" sz="2000" strike="noStrike" noProof="1">
              <a:latin typeface="字魂文宋体" panose="00000500000000000000" pitchFamily="2" charset="-122"/>
              <a:ea typeface="字魂文宋体" panose="00000500000000000000" pitchFamily="2" charset="-122"/>
              <a:cs typeface="Batang" panose="02030600000101010101" charset="-127"/>
              <a:sym typeface="+mn-lt"/>
            </a:endParaRPr>
          </a:p>
        </p:txBody>
      </p:sp>
      <p:sp>
        <p:nvSpPr>
          <p:cNvPr id="42" name="矩形 41"/>
          <p:cNvSpPr/>
          <p:nvPr/>
        </p:nvSpPr>
        <p:spPr>
          <a:xfrm>
            <a:off x="6560582" y="3776234"/>
            <a:ext cx="5345939" cy="500137"/>
          </a:xfrm>
          <a:prstGeom prst="rect">
            <a:avLst/>
          </a:prstGeom>
        </p:spPr>
        <p:txBody>
          <a:bodyPr wrap="square">
            <a:spAutoFit/>
            <a:scene3d>
              <a:camera prst="orthographicFront"/>
              <a:lightRig rig="threePt" dir="t"/>
            </a:scene3d>
            <a:sp3d contourW="12700"/>
          </a:bodyPr>
          <a:lstStyle/>
          <a:p>
            <a:pPr algn="l" fontAlgn="base">
              <a:lnSpc>
                <a:spcPct val="150000"/>
              </a:lnSpc>
            </a:pPr>
            <a:r>
              <a:rPr lang="zh-CN" altLang="en-US" sz="2000" noProof="1">
                <a:latin typeface="字魂文宋体" panose="00000500000000000000" pitchFamily="2" charset="-122"/>
                <a:ea typeface="字魂文宋体" panose="00000500000000000000" pitchFamily="2" charset="-122"/>
                <a:cs typeface="+mn-ea"/>
                <a:sym typeface="+mn-lt"/>
              </a:rPr>
              <a:t>产品占比据同类产品前列。</a:t>
            </a:r>
            <a:endParaRPr lang="en-US" altLang="zh-CN" sz="2000" strike="noStrike" noProof="1">
              <a:latin typeface="字魂文宋体" panose="00000500000000000000" pitchFamily="2" charset="-122"/>
              <a:ea typeface="字魂文宋体" panose="00000500000000000000" pitchFamily="2" charset="-122"/>
              <a:cs typeface="+mn-ea"/>
              <a:sym typeface="+mn-lt"/>
            </a:endParaRPr>
          </a:p>
        </p:txBody>
      </p:sp>
      <p:sp>
        <p:nvSpPr>
          <p:cNvPr id="43" name="矩形 42"/>
          <p:cNvSpPr/>
          <p:nvPr/>
        </p:nvSpPr>
        <p:spPr>
          <a:xfrm>
            <a:off x="6560582" y="4921892"/>
            <a:ext cx="5052322" cy="961802"/>
          </a:xfrm>
          <a:prstGeom prst="rect">
            <a:avLst/>
          </a:prstGeom>
        </p:spPr>
        <p:txBody>
          <a:bodyPr wrap="square">
            <a:spAutoFit/>
            <a:scene3d>
              <a:camera prst="orthographicFront"/>
              <a:lightRig rig="threePt" dir="t"/>
            </a:scene3d>
            <a:sp3d contourW="12700"/>
          </a:bodyPr>
          <a:lstStyle/>
          <a:p>
            <a:pPr algn="l" fontAlgn="base">
              <a:lnSpc>
                <a:spcPct val="150000"/>
              </a:lnSpc>
            </a:pPr>
            <a:r>
              <a:rPr lang="zh-CN" altLang="en-US" sz="2000" strike="noStrike" noProof="1">
                <a:latin typeface="字魂文宋体" panose="00000500000000000000" pitchFamily="2" charset="-122"/>
                <a:ea typeface="字魂文宋体" panose="00000500000000000000" pitchFamily="2" charset="-122"/>
                <a:cs typeface="+mn-ea"/>
                <a:sym typeface="+mn-lt"/>
              </a:rPr>
              <a:t>售后服务体系有待完善，主要针对体验用户，体验用户转化率和增加量低。</a:t>
            </a:r>
            <a:endParaRPr lang="en-US" altLang="zh-CN" sz="2000" strike="noStrike" noProof="1">
              <a:latin typeface="字魂文宋体" panose="00000500000000000000" pitchFamily="2" charset="-122"/>
              <a:ea typeface="字魂文宋体" panose="00000500000000000000" pitchFamily="2" charset="-122"/>
              <a:cs typeface="+mn-ea"/>
              <a:sym typeface="+mn-lt"/>
            </a:endParaRPr>
          </a:p>
        </p:txBody>
      </p:sp>
      <p:pic>
        <p:nvPicPr>
          <p:cNvPr id="44" name="图片 43"/>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45"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46"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7"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48"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0" presetClass="entr" presetSubtype="0" fill="hold" grpId="0" nodeType="afterEffect">
                                  <p:stCondLst>
                                    <p:cond delay="0"/>
                                  </p:stCondLst>
                                  <p:iterate type="lt">
                                    <p:tmPct val="10000"/>
                                  </p:iterate>
                                  <p:childTnLst>
                                    <p:set>
                                      <p:cBhvr>
                                        <p:cTn id="12" dur="250"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1"/>
                                          </p:val>
                                        </p:tav>
                                        <p:tav tm="100000">
                                          <p:val>
                                            <p:strVal val="#ppt_x"/>
                                          </p:val>
                                        </p:tav>
                                      </p:tavLst>
                                    </p:anim>
                                    <p:anim calcmode="lin" valueType="num">
                                      <p:cBhvr>
                                        <p:cTn id="15" dur="250" fill="hold"/>
                                        <p:tgtEl>
                                          <p:spTgt spid="3"/>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 presetClass="entr" presetSubtype="12"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3"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37"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1000"/>
                                        <p:tgtEl>
                                          <p:spTgt spid="41">
                                            <p:txEl>
                                              <p:pRg st="0" end="0"/>
                                            </p:txEl>
                                          </p:spTgt>
                                        </p:tgtEl>
                                      </p:cBhvr>
                                    </p:animEffect>
                                    <p:anim calcmode="lin" valueType="num">
                                      <p:cBhvr>
                                        <p:cTn id="5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6"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childTnLst>
                          </p:cTn>
                        </p:par>
                        <p:par>
                          <p:cTn id="58" fill="hold">
                            <p:stCondLst>
                              <p:cond delay="4500"/>
                            </p:stCondLst>
                            <p:childTnLst>
                              <p:par>
                                <p:cTn id="59" presetID="37" presetClass="entr" presetSubtype="0" fill="hold" grpId="0" nodeType="afterEffect">
                                  <p:stCondLst>
                                    <p:cond delay="0"/>
                                  </p:stCondLst>
                                  <p:childTnLst>
                                    <p:set>
                                      <p:cBhvr>
                                        <p:cTn id="60" dur="1" fill="hold">
                                          <p:stCondLst>
                                            <p:cond delay="0"/>
                                          </p:stCondLst>
                                        </p:cTn>
                                        <p:tgtEl>
                                          <p:spTgt spid="41">
                                            <p:txEl>
                                              <p:pRg st="1" end="1"/>
                                            </p:txEl>
                                          </p:spTgt>
                                        </p:tgtEl>
                                        <p:attrNameLst>
                                          <p:attrName>style.visibility</p:attrName>
                                        </p:attrNameLst>
                                      </p:cBhvr>
                                      <p:to>
                                        <p:strVal val="visible"/>
                                      </p:to>
                                    </p:set>
                                    <p:animEffect transition="in" filter="fade">
                                      <p:cBhvr>
                                        <p:cTn id="61" dur="1000"/>
                                        <p:tgtEl>
                                          <p:spTgt spid="41">
                                            <p:txEl>
                                              <p:pRg st="1" end="1"/>
                                            </p:txEl>
                                          </p:spTgt>
                                        </p:tgtEl>
                                      </p:cBhvr>
                                    </p:animEffect>
                                    <p:anim calcmode="lin" valueType="num">
                                      <p:cBhvr>
                                        <p:cTn id="62"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63" dur="900" decel="100000" fill="hold"/>
                                        <p:tgtEl>
                                          <p:spTgt spid="41">
                                            <p:txEl>
                                              <p:pRg st="1" end="1"/>
                                            </p:txEl>
                                          </p:spTgt>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1">
                                            <p:txEl>
                                              <p:pRg st="1" end="1"/>
                                            </p:txEl>
                                          </p:spTgt>
                                        </p:tgtEl>
                                        <p:attrNameLst>
                                          <p:attrName>ppt_y</p:attrName>
                                        </p:attrNameLst>
                                      </p:cBhvr>
                                      <p:tavLst>
                                        <p:tav tm="0">
                                          <p:val>
                                            <p:strVal val="#ppt_y-.03"/>
                                          </p:val>
                                        </p:tav>
                                        <p:tav tm="100000">
                                          <p:val>
                                            <p:strVal val="#ppt_y"/>
                                          </p:val>
                                        </p:tav>
                                      </p:tavLst>
                                    </p:anim>
                                  </p:childTnLst>
                                </p:cTn>
                              </p:par>
                            </p:childTnLst>
                          </p:cTn>
                        </p:par>
                        <p:par>
                          <p:cTn id="65" fill="hold">
                            <p:stCondLst>
                              <p:cond delay="5500"/>
                            </p:stCondLst>
                            <p:childTnLst>
                              <p:par>
                                <p:cTn id="66" presetID="37" presetClass="entr" presetSubtype="0" fill="hold" grpId="0" nodeType="afterEffect">
                                  <p:stCondLst>
                                    <p:cond delay="0"/>
                                  </p:stCondLst>
                                  <p:childTnLst>
                                    <p:set>
                                      <p:cBhvr>
                                        <p:cTn id="67" dur="1" fill="hold">
                                          <p:stCondLst>
                                            <p:cond delay="0"/>
                                          </p:stCondLst>
                                        </p:cTn>
                                        <p:tgtEl>
                                          <p:spTgt spid="41">
                                            <p:txEl>
                                              <p:pRg st="2" end="2"/>
                                            </p:txEl>
                                          </p:spTgt>
                                        </p:tgtEl>
                                        <p:attrNameLst>
                                          <p:attrName>style.visibility</p:attrName>
                                        </p:attrNameLst>
                                      </p:cBhvr>
                                      <p:to>
                                        <p:strVal val="visible"/>
                                      </p:to>
                                    </p:set>
                                    <p:animEffect transition="in" filter="fade">
                                      <p:cBhvr>
                                        <p:cTn id="68" dur="1000"/>
                                        <p:tgtEl>
                                          <p:spTgt spid="41">
                                            <p:txEl>
                                              <p:pRg st="2" end="2"/>
                                            </p:txEl>
                                          </p:spTgt>
                                        </p:tgtEl>
                                      </p:cBhvr>
                                    </p:animEffect>
                                    <p:anim calcmode="lin" valueType="num">
                                      <p:cBhvr>
                                        <p:cTn id="69"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70" dur="900" decel="100000" fill="hold"/>
                                        <p:tgtEl>
                                          <p:spTgt spid="41">
                                            <p:txEl>
                                              <p:pRg st="2" end="2"/>
                                            </p:txEl>
                                          </p:spTgt>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41">
                                            <p:txEl>
                                              <p:pRg st="2" end="2"/>
                                            </p:txEl>
                                          </p:spTgt>
                                        </p:tgtEl>
                                        <p:attrNameLst>
                                          <p:attrName>ppt_y</p:attrName>
                                        </p:attrNameLst>
                                      </p:cBhvr>
                                      <p:tavLst>
                                        <p:tav tm="0">
                                          <p:val>
                                            <p:strVal val="#ppt_y-.03"/>
                                          </p:val>
                                        </p:tav>
                                        <p:tav tm="100000">
                                          <p:val>
                                            <p:strVal val="#ppt_y"/>
                                          </p:val>
                                        </p:tav>
                                      </p:tavLst>
                                    </p:anim>
                                  </p:childTnLst>
                                </p:cTn>
                              </p:par>
                            </p:childTnLst>
                          </p:cTn>
                        </p:par>
                        <p:par>
                          <p:cTn id="72" fill="hold">
                            <p:stCondLst>
                              <p:cond delay="6500"/>
                            </p:stCondLst>
                            <p:childTnLst>
                              <p:par>
                                <p:cTn id="73" presetID="37" presetClass="entr" presetSubtype="0" fill="hold" grpId="0" nodeType="afterEffect">
                                  <p:stCondLst>
                                    <p:cond delay="0"/>
                                  </p:stCondLst>
                                  <p:childTnLst>
                                    <p:set>
                                      <p:cBhvr>
                                        <p:cTn id="74" dur="1" fill="hold">
                                          <p:stCondLst>
                                            <p:cond delay="0"/>
                                          </p:stCondLst>
                                        </p:cTn>
                                        <p:tgtEl>
                                          <p:spTgt spid="42">
                                            <p:txEl>
                                              <p:pRg st="0" end="0"/>
                                            </p:txEl>
                                          </p:spTgt>
                                        </p:tgtEl>
                                        <p:attrNameLst>
                                          <p:attrName>style.visibility</p:attrName>
                                        </p:attrNameLst>
                                      </p:cBhvr>
                                      <p:to>
                                        <p:strVal val="visible"/>
                                      </p:to>
                                    </p:set>
                                    <p:animEffect transition="in" filter="fade">
                                      <p:cBhvr>
                                        <p:cTn id="75" dur="1000"/>
                                        <p:tgtEl>
                                          <p:spTgt spid="42">
                                            <p:txEl>
                                              <p:pRg st="0" end="0"/>
                                            </p:txEl>
                                          </p:spTgt>
                                        </p:tgtEl>
                                      </p:cBhvr>
                                    </p:animEffect>
                                    <p:anim calcmode="lin" valueType="num">
                                      <p:cBhvr>
                                        <p:cTn id="76"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7" dur="900" decel="100000" fill="hold"/>
                                        <p:tgtEl>
                                          <p:spTgt spid="42">
                                            <p:txEl>
                                              <p:pRg st="0" end="0"/>
                                            </p:txEl>
                                          </p:spTgt>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42">
                                            <p:txEl>
                                              <p:pRg st="0" end="0"/>
                                            </p:txEl>
                                          </p:spTgt>
                                        </p:tgtEl>
                                        <p:attrNameLst>
                                          <p:attrName>ppt_y</p:attrName>
                                        </p:attrNameLst>
                                      </p:cBhvr>
                                      <p:tavLst>
                                        <p:tav tm="0">
                                          <p:val>
                                            <p:strVal val="#ppt_y-.03"/>
                                          </p:val>
                                        </p:tav>
                                        <p:tav tm="100000">
                                          <p:val>
                                            <p:strVal val="#ppt_y"/>
                                          </p:val>
                                        </p:tav>
                                      </p:tavLst>
                                    </p:anim>
                                  </p:childTnLst>
                                </p:cTn>
                              </p:par>
                            </p:childTnLst>
                          </p:cTn>
                        </p:par>
                        <p:par>
                          <p:cTn id="79" fill="hold">
                            <p:stCondLst>
                              <p:cond delay="7500"/>
                            </p:stCondLst>
                            <p:childTnLst>
                              <p:par>
                                <p:cTn id="80" presetID="37" presetClass="entr" presetSubtype="0"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Effect transition="in" filter="fade">
                                      <p:cBhvr>
                                        <p:cTn id="82" dur="1000"/>
                                        <p:tgtEl>
                                          <p:spTgt spid="43">
                                            <p:txEl>
                                              <p:pRg st="0" end="0"/>
                                            </p:txEl>
                                          </p:spTgt>
                                        </p:tgtEl>
                                      </p:cBhvr>
                                    </p:animEffect>
                                    <p:anim calcmode="lin" valueType="num">
                                      <p:cBhvr>
                                        <p:cTn id="83"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4" dur="900" decel="100000" fill="hold"/>
                                        <p:tgtEl>
                                          <p:spTgt spid="43">
                                            <p:txEl>
                                              <p:pRg st="0" end="0"/>
                                            </p:txEl>
                                          </p:spTgt>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43">
                                            <p:txEl>
                                              <p:pRg st="0" end="0"/>
                                            </p:txEl>
                                          </p:spTgt>
                                        </p:tgtEl>
                                        <p:attrNameLst>
                                          <p:attrName>ppt_y</p:attrName>
                                        </p:attrNameLst>
                                      </p:cBhvr>
                                      <p:tavLst>
                                        <p:tav tm="0">
                                          <p:val>
                                            <p:strVal val="#ppt_y-.03"/>
                                          </p:val>
                                        </p:tav>
                                        <p:tav tm="100000">
                                          <p:val>
                                            <p:strVal val="#ppt_y"/>
                                          </p:val>
                                        </p:tav>
                                      </p:tavLst>
                                    </p:anim>
                                  </p:childTnLst>
                                </p:cTn>
                              </p:par>
                            </p:childTnLst>
                          </p:cTn>
                        </p:par>
                        <p:par>
                          <p:cTn id="86" fill="hold">
                            <p:stCondLst>
                              <p:cond delay="8500"/>
                            </p:stCondLst>
                            <p:childTnLst>
                              <p:par>
                                <p:cTn id="87" presetID="53" presetClass="entr" presetSubtype="16"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Effect transition="in" filter="fade">
                                      <p:cBhvr>
                                        <p:cTn id="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3" grpId="1"/>
      <p:bldP spid="41" grpId="0" build="p"/>
      <p:bldP spid="42" grpId="0" build="p"/>
      <p:bldP spid="4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620" y="747395"/>
            <a:ext cx="3073400"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公司发展方向</a:t>
            </a:r>
            <a:endParaRPr lang="zh-CN" altLang="en-US" sz="2800" dirty="0">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23" name="组合 22"/>
          <p:cNvGrpSpPr/>
          <p:nvPr/>
        </p:nvGrpSpPr>
        <p:grpSpPr>
          <a:xfrm flipH="1">
            <a:off x="-3853" y="5624575"/>
            <a:ext cx="6353908" cy="1241841"/>
            <a:chOff x="5838092" y="5605429"/>
            <a:chExt cx="6353908" cy="1241841"/>
          </a:xfrm>
        </p:grpSpPr>
        <p:cxnSp>
          <p:nvCxnSpPr>
            <p:cNvPr id="24" name="直接连接符 23"/>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758092" y="1385455"/>
            <a:ext cx="4718712" cy="4750450"/>
            <a:chOff x="3641175" y="1174768"/>
            <a:chExt cx="4927991" cy="4961137"/>
          </a:xfrm>
          <a:solidFill>
            <a:schemeClr val="accent1">
              <a:lumMod val="60000"/>
              <a:lumOff val="40000"/>
            </a:schemeClr>
          </a:solidFill>
        </p:grpSpPr>
        <p:grpSp>
          <p:nvGrpSpPr>
            <p:cNvPr id="33" name="组合 32"/>
            <p:cNvGrpSpPr/>
            <p:nvPr/>
          </p:nvGrpSpPr>
          <p:grpSpPr>
            <a:xfrm>
              <a:off x="3699162" y="1174768"/>
              <a:ext cx="4830931" cy="4961137"/>
              <a:chOff x="3699162" y="1174768"/>
              <a:chExt cx="4830931" cy="4961137"/>
            </a:xfrm>
            <a:grpFill/>
          </p:grpSpPr>
          <p:sp>
            <p:nvSpPr>
              <p:cNvPr id="42" name="任意多边形: 形状 41"/>
              <p:cNvSpPr/>
              <p:nvPr/>
            </p:nvSpPr>
            <p:spPr>
              <a:xfrm>
                <a:off x="3699162" y="2740937"/>
                <a:ext cx="1566169" cy="1828800"/>
              </a:xfrm>
              <a:custGeom>
                <a:avLst/>
                <a:gdLst>
                  <a:gd name="connsiteX0" fmla="*/ 914400 w 1566169"/>
                  <a:gd name="connsiteY0" fmla="*/ 0 h 1828800"/>
                  <a:gd name="connsiteX1" fmla="*/ 1560979 w 1566169"/>
                  <a:gd name="connsiteY1" fmla="*/ 267822 h 1828800"/>
                  <a:gd name="connsiteX2" fmla="*/ 1566169 w 1566169"/>
                  <a:gd name="connsiteY2" fmla="*/ 274113 h 1828800"/>
                  <a:gd name="connsiteX3" fmla="*/ 1459703 w 1566169"/>
                  <a:gd name="connsiteY3" fmla="*/ 403150 h 1828800"/>
                  <a:gd name="connsiteX4" fmla="*/ 1303538 w 1566169"/>
                  <a:gd name="connsiteY4" fmla="*/ 914400 h 1828800"/>
                  <a:gd name="connsiteX5" fmla="*/ 1459703 w 1566169"/>
                  <a:gd name="connsiteY5" fmla="*/ 1425650 h 1828800"/>
                  <a:gd name="connsiteX6" fmla="*/ 1566169 w 1566169"/>
                  <a:gd name="connsiteY6" fmla="*/ 1554688 h 1828800"/>
                  <a:gd name="connsiteX7" fmla="*/ 1560979 w 1566169"/>
                  <a:gd name="connsiteY7" fmla="*/ 1560979 h 1828800"/>
                  <a:gd name="connsiteX8" fmla="*/ 914400 w 1566169"/>
                  <a:gd name="connsiteY8" fmla="*/ 1828800 h 1828800"/>
                  <a:gd name="connsiteX9" fmla="*/ 0 w 1566169"/>
                  <a:gd name="connsiteY9" fmla="*/ 914400 h 1828800"/>
                  <a:gd name="connsiteX10" fmla="*/ 914400 w 1566169"/>
                  <a:gd name="connsiteY10"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6169" h="1828800">
                    <a:moveTo>
                      <a:pt x="914400" y="0"/>
                    </a:moveTo>
                    <a:cubicBezTo>
                      <a:pt x="1166905" y="0"/>
                      <a:pt x="1395505" y="102348"/>
                      <a:pt x="1560979" y="267822"/>
                    </a:cubicBezTo>
                    <a:lnTo>
                      <a:pt x="1566169" y="274113"/>
                    </a:lnTo>
                    <a:lnTo>
                      <a:pt x="1459703" y="403150"/>
                    </a:lnTo>
                    <a:cubicBezTo>
                      <a:pt x="1361109" y="549090"/>
                      <a:pt x="1303538" y="725022"/>
                      <a:pt x="1303538" y="914400"/>
                    </a:cubicBezTo>
                    <a:cubicBezTo>
                      <a:pt x="1303538" y="1103779"/>
                      <a:pt x="1361109" y="1279711"/>
                      <a:pt x="1459703" y="1425650"/>
                    </a:cubicBezTo>
                    <a:lnTo>
                      <a:pt x="1566169" y="1554688"/>
                    </a:lnTo>
                    <a:lnTo>
                      <a:pt x="1560979" y="1560979"/>
                    </a:lnTo>
                    <a:cubicBezTo>
                      <a:pt x="1395505" y="1726453"/>
                      <a:pt x="1166905" y="1828800"/>
                      <a:pt x="914400" y="1828800"/>
                    </a:cubicBezTo>
                    <a:cubicBezTo>
                      <a:pt x="409391" y="1828800"/>
                      <a:pt x="0" y="1419409"/>
                      <a:pt x="0" y="914400"/>
                    </a:cubicBezTo>
                    <a:cubicBezTo>
                      <a:pt x="0" y="409391"/>
                      <a:pt x="409391" y="0"/>
                      <a:pt x="914400" y="0"/>
                    </a:cubicBez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3" name="任意多边形: 形状 42"/>
              <p:cNvSpPr/>
              <p:nvPr/>
            </p:nvSpPr>
            <p:spPr>
              <a:xfrm rot="5400000">
                <a:off x="5384809" y="1043453"/>
                <a:ext cx="1566169" cy="1828800"/>
              </a:xfrm>
              <a:custGeom>
                <a:avLst/>
                <a:gdLst>
                  <a:gd name="connsiteX0" fmla="*/ 914400 w 1566169"/>
                  <a:gd name="connsiteY0" fmla="*/ 0 h 1828800"/>
                  <a:gd name="connsiteX1" fmla="*/ 1560979 w 1566169"/>
                  <a:gd name="connsiteY1" fmla="*/ 267822 h 1828800"/>
                  <a:gd name="connsiteX2" fmla="*/ 1566169 w 1566169"/>
                  <a:gd name="connsiteY2" fmla="*/ 274113 h 1828800"/>
                  <a:gd name="connsiteX3" fmla="*/ 1459703 w 1566169"/>
                  <a:gd name="connsiteY3" fmla="*/ 403150 h 1828800"/>
                  <a:gd name="connsiteX4" fmla="*/ 1303538 w 1566169"/>
                  <a:gd name="connsiteY4" fmla="*/ 914400 h 1828800"/>
                  <a:gd name="connsiteX5" fmla="*/ 1459703 w 1566169"/>
                  <a:gd name="connsiteY5" fmla="*/ 1425650 h 1828800"/>
                  <a:gd name="connsiteX6" fmla="*/ 1566169 w 1566169"/>
                  <a:gd name="connsiteY6" fmla="*/ 1554688 h 1828800"/>
                  <a:gd name="connsiteX7" fmla="*/ 1560979 w 1566169"/>
                  <a:gd name="connsiteY7" fmla="*/ 1560979 h 1828800"/>
                  <a:gd name="connsiteX8" fmla="*/ 914400 w 1566169"/>
                  <a:gd name="connsiteY8" fmla="*/ 1828800 h 1828800"/>
                  <a:gd name="connsiteX9" fmla="*/ 0 w 1566169"/>
                  <a:gd name="connsiteY9" fmla="*/ 914400 h 1828800"/>
                  <a:gd name="connsiteX10" fmla="*/ 914400 w 1566169"/>
                  <a:gd name="connsiteY10"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6169" h="1828800">
                    <a:moveTo>
                      <a:pt x="914400" y="0"/>
                    </a:moveTo>
                    <a:cubicBezTo>
                      <a:pt x="1166905" y="0"/>
                      <a:pt x="1395505" y="102348"/>
                      <a:pt x="1560979" y="267822"/>
                    </a:cubicBezTo>
                    <a:lnTo>
                      <a:pt x="1566169" y="274113"/>
                    </a:lnTo>
                    <a:lnTo>
                      <a:pt x="1459703" y="403150"/>
                    </a:lnTo>
                    <a:cubicBezTo>
                      <a:pt x="1361109" y="549090"/>
                      <a:pt x="1303538" y="725022"/>
                      <a:pt x="1303538" y="914400"/>
                    </a:cubicBezTo>
                    <a:cubicBezTo>
                      <a:pt x="1303538" y="1103779"/>
                      <a:pt x="1361109" y="1279711"/>
                      <a:pt x="1459703" y="1425650"/>
                    </a:cubicBezTo>
                    <a:lnTo>
                      <a:pt x="1566169" y="1554688"/>
                    </a:lnTo>
                    <a:lnTo>
                      <a:pt x="1560979" y="1560979"/>
                    </a:lnTo>
                    <a:cubicBezTo>
                      <a:pt x="1395505" y="1726453"/>
                      <a:pt x="1166905" y="1828800"/>
                      <a:pt x="914400" y="1828800"/>
                    </a:cubicBezTo>
                    <a:cubicBezTo>
                      <a:pt x="409391" y="1828800"/>
                      <a:pt x="0" y="1419409"/>
                      <a:pt x="0" y="914400"/>
                    </a:cubicBezTo>
                    <a:cubicBezTo>
                      <a:pt x="0" y="409391"/>
                      <a:pt x="409391" y="0"/>
                      <a:pt x="914400" y="0"/>
                    </a:cubicBez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4" name="任意多边形: 形状 43"/>
              <p:cNvSpPr/>
              <p:nvPr/>
            </p:nvSpPr>
            <p:spPr>
              <a:xfrm flipH="1">
                <a:off x="6963924" y="2740937"/>
                <a:ext cx="1566169" cy="1828800"/>
              </a:xfrm>
              <a:custGeom>
                <a:avLst/>
                <a:gdLst>
                  <a:gd name="connsiteX0" fmla="*/ 914400 w 1566169"/>
                  <a:gd name="connsiteY0" fmla="*/ 0 h 1828800"/>
                  <a:gd name="connsiteX1" fmla="*/ 1560979 w 1566169"/>
                  <a:gd name="connsiteY1" fmla="*/ 267822 h 1828800"/>
                  <a:gd name="connsiteX2" fmla="*/ 1566169 w 1566169"/>
                  <a:gd name="connsiteY2" fmla="*/ 274113 h 1828800"/>
                  <a:gd name="connsiteX3" fmla="*/ 1459703 w 1566169"/>
                  <a:gd name="connsiteY3" fmla="*/ 403150 h 1828800"/>
                  <a:gd name="connsiteX4" fmla="*/ 1303538 w 1566169"/>
                  <a:gd name="connsiteY4" fmla="*/ 914400 h 1828800"/>
                  <a:gd name="connsiteX5" fmla="*/ 1459703 w 1566169"/>
                  <a:gd name="connsiteY5" fmla="*/ 1425650 h 1828800"/>
                  <a:gd name="connsiteX6" fmla="*/ 1566169 w 1566169"/>
                  <a:gd name="connsiteY6" fmla="*/ 1554688 h 1828800"/>
                  <a:gd name="connsiteX7" fmla="*/ 1560979 w 1566169"/>
                  <a:gd name="connsiteY7" fmla="*/ 1560979 h 1828800"/>
                  <a:gd name="connsiteX8" fmla="*/ 914400 w 1566169"/>
                  <a:gd name="connsiteY8" fmla="*/ 1828800 h 1828800"/>
                  <a:gd name="connsiteX9" fmla="*/ 0 w 1566169"/>
                  <a:gd name="connsiteY9" fmla="*/ 914400 h 1828800"/>
                  <a:gd name="connsiteX10" fmla="*/ 914400 w 1566169"/>
                  <a:gd name="connsiteY10"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6169" h="1828800">
                    <a:moveTo>
                      <a:pt x="914400" y="0"/>
                    </a:moveTo>
                    <a:cubicBezTo>
                      <a:pt x="1166905" y="0"/>
                      <a:pt x="1395505" y="102348"/>
                      <a:pt x="1560979" y="267822"/>
                    </a:cubicBezTo>
                    <a:lnTo>
                      <a:pt x="1566169" y="274113"/>
                    </a:lnTo>
                    <a:lnTo>
                      <a:pt x="1459703" y="403150"/>
                    </a:lnTo>
                    <a:cubicBezTo>
                      <a:pt x="1361109" y="549090"/>
                      <a:pt x="1303538" y="725022"/>
                      <a:pt x="1303538" y="914400"/>
                    </a:cubicBezTo>
                    <a:cubicBezTo>
                      <a:pt x="1303538" y="1103779"/>
                      <a:pt x="1361109" y="1279711"/>
                      <a:pt x="1459703" y="1425650"/>
                    </a:cubicBezTo>
                    <a:lnTo>
                      <a:pt x="1566169" y="1554688"/>
                    </a:lnTo>
                    <a:lnTo>
                      <a:pt x="1560979" y="1560979"/>
                    </a:lnTo>
                    <a:cubicBezTo>
                      <a:pt x="1395505" y="1726453"/>
                      <a:pt x="1166905" y="1828800"/>
                      <a:pt x="914400" y="1828800"/>
                    </a:cubicBezTo>
                    <a:cubicBezTo>
                      <a:pt x="409391" y="1828800"/>
                      <a:pt x="0" y="1419409"/>
                      <a:pt x="0" y="914400"/>
                    </a:cubicBezTo>
                    <a:cubicBezTo>
                      <a:pt x="0" y="409391"/>
                      <a:pt x="409391" y="0"/>
                      <a:pt x="914400" y="0"/>
                    </a:cubicBezTo>
                    <a:close/>
                  </a:path>
                </a:pathLst>
              </a:custGeom>
              <a:solidFill>
                <a:srgbClr val="E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5" name="任意多边形: 形状 44"/>
              <p:cNvSpPr/>
              <p:nvPr/>
            </p:nvSpPr>
            <p:spPr>
              <a:xfrm rot="16200000" flipV="1">
                <a:off x="5339610" y="4438421"/>
                <a:ext cx="1566169" cy="1828800"/>
              </a:xfrm>
              <a:custGeom>
                <a:avLst/>
                <a:gdLst>
                  <a:gd name="connsiteX0" fmla="*/ 914400 w 1566169"/>
                  <a:gd name="connsiteY0" fmla="*/ 0 h 1828800"/>
                  <a:gd name="connsiteX1" fmla="*/ 1560979 w 1566169"/>
                  <a:gd name="connsiteY1" fmla="*/ 267822 h 1828800"/>
                  <a:gd name="connsiteX2" fmla="*/ 1566169 w 1566169"/>
                  <a:gd name="connsiteY2" fmla="*/ 274113 h 1828800"/>
                  <a:gd name="connsiteX3" fmla="*/ 1459703 w 1566169"/>
                  <a:gd name="connsiteY3" fmla="*/ 403150 h 1828800"/>
                  <a:gd name="connsiteX4" fmla="*/ 1303538 w 1566169"/>
                  <a:gd name="connsiteY4" fmla="*/ 914400 h 1828800"/>
                  <a:gd name="connsiteX5" fmla="*/ 1459703 w 1566169"/>
                  <a:gd name="connsiteY5" fmla="*/ 1425650 h 1828800"/>
                  <a:gd name="connsiteX6" fmla="*/ 1566169 w 1566169"/>
                  <a:gd name="connsiteY6" fmla="*/ 1554688 h 1828800"/>
                  <a:gd name="connsiteX7" fmla="*/ 1560979 w 1566169"/>
                  <a:gd name="connsiteY7" fmla="*/ 1560979 h 1828800"/>
                  <a:gd name="connsiteX8" fmla="*/ 914400 w 1566169"/>
                  <a:gd name="connsiteY8" fmla="*/ 1828800 h 1828800"/>
                  <a:gd name="connsiteX9" fmla="*/ 0 w 1566169"/>
                  <a:gd name="connsiteY9" fmla="*/ 914400 h 1828800"/>
                  <a:gd name="connsiteX10" fmla="*/ 914400 w 1566169"/>
                  <a:gd name="connsiteY10"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6169" h="1828800">
                    <a:moveTo>
                      <a:pt x="914400" y="0"/>
                    </a:moveTo>
                    <a:cubicBezTo>
                      <a:pt x="1166905" y="0"/>
                      <a:pt x="1395505" y="102348"/>
                      <a:pt x="1560979" y="267822"/>
                    </a:cubicBezTo>
                    <a:lnTo>
                      <a:pt x="1566169" y="274113"/>
                    </a:lnTo>
                    <a:lnTo>
                      <a:pt x="1459703" y="403150"/>
                    </a:lnTo>
                    <a:cubicBezTo>
                      <a:pt x="1361109" y="549090"/>
                      <a:pt x="1303538" y="725022"/>
                      <a:pt x="1303538" y="914400"/>
                    </a:cubicBezTo>
                    <a:cubicBezTo>
                      <a:pt x="1303538" y="1103779"/>
                      <a:pt x="1361109" y="1279711"/>
                      <a:pt x="1459703" y="1425650"/>
                    </a:cubicBezTo>
                    <a:lnTo>
                      <a:pt x="1566169" y="1554688"/>
                    </a:lnTo>
                    <a:lnTo>
                      <a:pt x="1560979" y="1560979"/>
                    </a:lnTo>
                    <a:cubicBezTo>
                      <a:pt x="1395505" y="1726453"/>
                      <a:pt x="1166905" y="1828800"/>
                      <a:pt x="914400" y="1828800"/>
                    </a:cubicBezTo>
                    <a:cubicBezTo>
                      <a:pt x="409391" y="1828800"/>
                      <a:pt x="0" y="1419409"/>
                      <a:pt x="0" y="914400"/>
                    </a:cubicBezTo>
                    <a:cubicBezTo>
                      <a:pt x="0" y="409391"/>
                      <a:pt x="409391" y="0"/>
                      <a:pt x="914400" y="0"/>
                    </a:cubicBezTo>
                    <a:close/>
                  </a:path>
                </a:pathLst>
              </a:custGeom>
              <a:solidFill>
                <a:srgbClr val="E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6" name="任意多边形: 形状 45"/>
              <p:cNvSpPr/>
              <p:nvPr/>
            </p:nvSpPr>
            <p:spPr>
              <a:xfrm flipH="1">
                <a:off x="5193005" y="3053285"/>
                <a:ext cx="462167" cy="1204103"/>
              </a:xfrm>
              <a:custGeom>
                <a:avLst/>
                <a:gdLst>
                  <a:gd name="connsiteX0" fmla="*/ 231084 w 462167"/>
                  <a:gd name="connsiteY0" fmla="*/ 0 h 1204103"/>
                  <a:gd name="connsiteX1" fmla="*/ 156165 w 462167"/>
                  <a:gd name="connsiteY1" fmla="*/ 90801 h 1204103"/>
                  <a:gd name="connsiteX2" fmla="*/ 0 w 462167"/>
                  <a:gd name="connsiteY2" fmla="*/ 602051 h 1204103"/>
                  <a:gd name="connsiteX3" fmla="*/ 156165 w 462167"/>
                  <a:gd name="connsiteY3" fmla="*/ 1113301 h 1204103"/>
                  <a:gd name="connsiteX4" fmla="*/ 231084 w 462167"/>
                  <a:gd name="connsiteY4" fmla="*/ 1204103 h 1204103"/>
                  <a:gd name="connsiteX5" fmla="*/ 306002 w 462167"/>
                  <a:gd name="connsiteY5" fmla="*/ 1113301 h 1204103"/>
                  <a:gd name="connsiteX6" fmla="*/ 462167 w 462167"/>
                  <a:gd name="connsiteY6" fmla="*/ 602051 h 1204103"/>
                  <a:gd name="connsiteX7" fmla="*/ 306002 w 462167"/>
                  <a:gd name="connsiteY7" fmla="*/ 90801 h 12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67" h="1204103">
                    <a:moveTo>
                      <a:pt x="231084" y="0"/>
                    </a:moveTo>
                    <a:lnTo>
                      <a:pt x="156165" y="90801"/>
                    </a:lnTo>
                    <a:cubicBezTo>
                      <a:pt x="57571" y="236741"/>
                      <a:pt x="0" y="412673"/>
                      <a:pt x="0" y="602051"/>
                    </a:cubicBezTo>
                    <a:cubicBezTo>
                      <a:pt x="0" y="791430"/>
                      <a:pt x="57571" y="967362"/>
                      <a:pt x="156165" y="1113301"/>
                    </a:cubicBezTo>
                    <a:lnTo>
                      <a:pt x="231084" y="1204103"/>
                    </a:lnTo>
                    <a:lnTo>
                      <a:pt x="306002" y="1113301"/>
                    </a:lnTo>
                    <a:cubicBezTo>
                      <a:pt x="404596" y="967362"/>
                      <a:pt x="462167" y="791430"/>
                      <a:pt x="462167" y="602051"/>
                    </a:cubicBezTo>
                    <a:cubicBezTo>
                      <a:pt x="462167" y="412673"/>
                      <a:pt x="404596" y="236741"/>
                      <a:pt x="306002" y="90801"/>
                    </a:cubicBez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7" name="任意多边形: 形状 46"/>
              <p:cNvSpPr/>
              <p:nvPr/>
            </p:nvSpPr>
            <p:spPr>
              <a:xfrm flipH="1">
                <a:off x="6601242" y="3053285"/>
                <a:ext cx="462167" cy="1204103"/>
              </a:xfrm>
              <a:custGeom>
                <a:avLst/>
                <a:gdLst>
                  <a:gd name="connsiteX0" fmla="*/ 231084 w 462167"/>
                  <a:gd name="connsiteY0" fmla="*/ 0 h 1204103"/>
                  <a:gd name="connsiteX1" fmla="*/ 156165 w 462167"/>
                  <a:gd name="connsiteY1" fmla="*/ 90801 h 1204103"/>
                  <a:gd name="connsiteX2" fmla="*/ 0 w 462167"/>
                  <a:gd name="connsiteY2" fmla="*/ 602051 h 1204103"/>
                  <a:gd name="connsiteX3" fmla="*/ 156165 w 462167"/>
                  <a:gd name="connsiteY3" fmla="*/ 1113301 h 1204103"/>
                  <a:gd name="connsiteX4" fmla="*/ 231084 w 462167"/>
                  <a:gd name="connsiteY4" fmla="*/ 1204103 h 1204103"/>
                  <a:gd name="connsiteX5" fmla="*/ 306002 w 462167"/>
                  <a:gd name="connsiteY5" fmla="*/ 1113301 h 1204103"/>
                  <a:gd name="connsiteX6" fmla="*/ 462167 w 462167"/>
                  <a:gd name="connsiteY6" fmla="*/ 602051 h 1204103"/>
                  <a:gd name="connsiteX7" fmla="*/ 306002 w 462167"/>
                  <a:gd name="connsiteY7" fmla="*/ 90801 h 12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67" h="1204103">
                    <a:moveTo>
                      <a:pt x="231084" y="0"/>
                    </a:moveTo>
                    <a:lnTo>
                      <a:pt x="156165" y="90801"/>
                    </a:lnTo>
                    <a:cubicBezTo>
                      <a:pt x="57571" y="236741"/>
                      <a:pt x="0" y="412673"/>
                      <a:pt x="0" y="602051"/>
                    </a:cubicBezTo>
                    <a:cubicBezTo>
                      <a:pt x="0" y="791430"/>
                      <a:pt x="57571" y="967362"/>
                      <a:pt x="156165" y="1113301"/>
                    </a:cubicBezTo>
                    <a:lnTo>
                      <a:pt x="231084" y="1204103"/>
                    </a:lnTo>
                    <a:lnTo>
                      <a:pt x="306002" y="1113301"/>
                    </a:lnTo>
                    <a:cubicBezTo>
                      <a:pt x="404596" y="967362"/>
                      <a:pt x="462167" y="791430"/>
                      <a:pt x="462167" y="602051"/>
                    </a:cubicBezTo>
                    <a:cubicBezTo>
                      <a:pt x="462167" y="412673"/>
                      <a:pt x="404596" y="236741"/>
                      <a:pt x="306002" y="90801"/>
                    </a:cubicBezTo>
                    <a:close/>
                  </a:path>
                </a:pathLst>
              </a:custGeom>
              <a:solidFill>
                <a:srgbClr val="E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8" name="任意多边形: 形状 47"/>
              <p:cNvSpPr/>
              <p:nvPr/>
            </p:nvSpPr>
            <p:spPr>
              <a:xfrm rot="16200000" flipH="1">
                <a:off x="5926039" y="2295060"/>
                <a:ext cx="462167" cy="1204103"/>
              </a:xfrm>
              <a:custGeom>
                <a:avLst/>
                <a:gdLst>
                  <a:gd name="connsiteX0" fmla="*/ 231084 w 462167"/>
                  <a:gd name="connsiteY0" fmla="*/ 0 h 1204103"/>
                  <a:gd name="connsiteX1" fmla="*/ 156165 w 462167"/>
                  <a:gd name="connsiteY1" fmla="*/ 90801 h 1204103"/>
                  <a:gd name="connsiteX2" fmla="*/ 0 w 462167"/>
                  <a:gd name="connsiteY2" fmla="*/ 602051 h 1204103"/>
                  <a:gd name="connsiteX3" fmla="*/ 156165 w 462167"/>
                  <a:gd name="connsiteY3" fmla="*/ 1113301 h 1204103"/>
                  <a:gd name="connsiteX4" fmla="*/ 231084 w 462167"/>
                  <a:gd name="connsiteY4" fmla="*/ 1204103 h 1204103"/>
                  <a:gd name="connsiteX5" fmla="*/ 306002 w 462167"/>
                  <a:gd name="connsiteY5" fmla="*/ 1113301 h 1204103"/>
                  <a:gd name="connsiteX6" fmla="*/ 462167 w 462167"/>
                  <a:gd name="connsiteY6" fmla="*/ 602051 h 1204103"/>
                  <a:gd name="connsiteX7" fmla="*/ 306002 w 462167"/>
                  <a:gd name="connsiteY7" fmla="*/ 90801 h 12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67" h="1204103">
                    <a:moveTo>
                      <a:pt x="231084" y="0"/>
                    </a:moveTo>
                    <a:lnTo>
                      <a:pt x="156165" y="90801"/>
                    </a:lnTo>
                    <a:cubicBezTo>
                      <a:pt x="57571" y="236741"/>
                      <a:pt x="0" y="412673"/>
                      <a:pt x="0" y="602051"/>
                    </a:cubicBezTo>
                    <a:cubicBezTo>
                      <a:pt x="0" y="791430"/>
                      <a:pt x="57571" y="967362"/>
                      <a:pt x="156165" y="1113301"/>
                    </a:cubicBezTo>
                    <a:lnTo>
                      <a:pt x="231084" y="1204103"/>
                    </a:lnTo>
                    <a:lnTo>
                      <a:pt x="306002" y="1113301"/>
                    </a:lnTo>
                    <a:cubicBezTo>
                      <a:pt x="404596" y="967362"/>
                      <a:pt x="462167" y="791430"/>
                      <a:pt x="462167" y="602051"/>
                    </a:cubicBezTo>
                    <a:cubicBezTo>
                      <a:pt x="462167" y="412673"/>
                      <a:pt x="404596" y="236741"/>
                      <a:pt x="306002" y="90801"/>
                    </a:cubicBezTo>
                    <a:close/>
                  </a:path>
                </a:pathLst>
              </a:custGeom>
              <a:solidFill>
                <a:srgbClr val="998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sp>
            <p:nvSpPr>
              <p:cNvPr id="49" name="任意多边形: 形状 48"/>
              <p:cNvSpPr/>
              <p:nvPr/>
            </p:nvSpPr>
            <p:spPr>
              <a:xfrm rot="16200000" flipH="1">
                <a:off x="5891612" y="3811511"/>
                <a:ext cx="462167" cy="1204103"/>
              </a:xfrm>
              <a:custGeom>
                <a:avLst/>
                <a:gdLst>
                  <a:gd name="connsiteX0" fmla="*/ 231084 w 462167"/>
                  <a:gd name="connsiteY0" fmla="*/ 0 h 1204103"/>
                  <a:gd name="connsiteX1" fmla="*/ 156165 w 462167"/>
                  <a:gd name="connsiteY1" fmla="*/ 90801 h 1204103"/>
                  <a:gd name="connsiteX2" fmla="*/ 0 w 462167"/>
                  <a:gd name="connsiteY2" fmla="*/ 602051 h 1204103"/>
                  <a:gd name="connsiteX3" fmla="*/ 156165 w 462167"/>
                  <a:gd name="connsiteY3" fmla="*/ 1113301 h 1204103"/>
                  <a:gd name="connsiteX4" fmla="*/ 231084 w 462167"/>
                  <a:gd name="connsiteY4" fmla="*/ 1204103 h 1204103"/>
                  <a:gd name="connsiteX5" fmla="*/ 306002 w 462167"/>
                  <a:gd name="connsiteY5" fmla="*/ 1113301 h 1204103"/>
                  <a:gd name="connsiteX6" fmla="*/ 462167 w 462167"/>
                  <a:gd name="connsiteY6" fmla="*/ 602051 h 1204103"/>
                  <a:gd name="connsiteX7" fmla="*/ 306002 w 462167"/>
                  <a:gd name="connsiteY7" fmla="*/ 90801 h 12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67" h="1204103">
                    <a:moveTo>
                      <a:pt x="231084" y="0"/>
                    </a:moveTo>
                    <a:lnTo>
                      <a:pt x="156165" y="90801"/>
                    </a:lnTo>
                    <a:cubicBezTo>
                      <a:pt x="57571" y="236741"/>
                      <a:pt x="0" y="412673"/>
                      <a:pt x="0" y="602051"/>
                    </a:cubicBezTo>
                    <a:cubicBezTo>
                      <a:pt x="0" y="791430"/>
                      <a:pt x="57571" y="967362"/>
                      <a:pt x="156165" y="1113301"/>
                    </a:cubicBezTo>
                    <a:lnTo>
                      <a:pt x="231084" y="1204103"/>
                    </a:lnTo>
                    <a:lnTo>
                      <a:pt x="306002" y="1113301"/>
                    </a:lnTo>
                    <a:cubicBezTo>
                      <a:pt x="404596" y="967362"/>
                      <a:pt x="462167" y="791430"/>
                      <a:pt x="462167" y="602051"/>
                    </a:cubicBezTo>
                    <a:cubicBezTo>
                      <a:pt x="462167" y="412673"/>
                      <a:pt x="404596" y="236741"/>
                      <a:pt x="306002" y="90801"/>
                    </a:cubicBezTo>
                    <a:close/>
                  </a:path>
                </a:pathLst>
              </a:custGeom>
              <a:solidFill>
                <a:srgbClr val="E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文宋体" panose="00000500000000000000" pitchFamily="2" charset="-122"/>
                  <a:ea typeface="字魂文宋体" panose="00000500000000000000" pitchFamily="2" charset="-122"/>
                </a:endParaRPr>
              </a:p>
            </p:txBody>
          </p:sp>
        </p:grpSp>
        <p:sp>
          <p:nvSpPr>
            <p:cNvPr id="34" name="文本框 33"/>
            <p:cNvSpPr txBox="1"/>
            <p:nvPr/>
          </p:nvSpPr>
          <p:spPr>
            <a:xfrm>
              <a:off x="6036595" y="2609405"/>
              <a:ext cx="284085" cy="482140"/>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1</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35" name="文本框 34"/>
            <p:cNvSpPr txBox="1"/>
            <p:nvPr/>
          </p:nvSpPr>
          <p:spPr>
            <a:xfrm>
              <a:off x="6690282" y="3362949"/>
              <a:ext cx="284085" cy="482140"/>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2</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36" name="文本框 35"/>
            <p:cNvSpPr txBox="1"/>
            <p:nvPr/>
          </p:nvSpPr>
          <p:spPr>
            <a:xfrm>
              <a:off x="5980652" y="4083720"/>
              <a:ext cx="284085" cy="482140"/>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3</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37" name="文本框 36"/>
            <p:cNvSpPr txBox="1"/>
            <p:nvPr/>
          </p:nvSpPr>
          <p:spPr>
            <a:xfrm>
              <a:off x="5270986" y="3353054"/>
              <a:ext cx="284085" cy="482140"/>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4</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38" name="文本框 37"/>
            <p:cNvSpPr txBox="1"/>
            <p:nvPr/>
          </p:nvSpPr>
          <p:spPr>
            <a:xfrm>
              <a:off x="5451347" y="1679155"/>
              <a:ext cx="1411549" cy="482140"/>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关键词</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39" name="文本框 38"/>
            <p:cNvSpPr txBox="1"/>
            <p:nvPr/>
          </p:nvSpPr>
          <p:spPr>
            <a:xfrm>
              <a:off x="7157617" y="3423521"/>
              <a:ext cx="1411549" cy="482140"/>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关键词</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40" name="文本框 39"/>
            <p:cNvSpPr txBox="1"/>
            <p:nvPr/>
          </p:nvSpPr>
          <p:spPr>
            <a:xfrm>
              <a:off x="5420775" y="5031904"/>
              <a:ext cx="1411549" cy="482140"/>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关键词</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41" name="文本框 40"/>
            <p:cNvSpPr txBox="1"/>
            <p:nvPr/>
          </p:nvSpPr>
          <p:spPr>
            <a:xfrm>
              <a:off x="3641175" y="3430219"/>
              <a:ext cx="1411549" cy="482140"/>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关键词</a:t>
              </a:r>
              <a:endParaRPr lang="zh-CN" altLang="en-US" sz="2400" dirty="0">
                <a:solidFill>
                  <a:schemeClr val="bg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grpSp>
      <p:sp>
        <p:nvSpPr>
          <p:cNvPr id="50" name="箭头: 燕尾形 49"/>
          <p:cNvSpPr/>
          <p:nvPr/>
        </p:nvSpPr>
        <p:spPr>
          <a:xfrm>
            <a:off x="7242526" y="1602807"/>
            <a:ext cx="718501" cy="509168"/>
          </a:xfrm>
          <a:prstGeom prst="notchedRightArrow">
            <a:avLst/>
          </a:prstGeom>
          <a:gradFill flip="none" rotWithShape="1">
            <a:gsLst>
              <a:gs pos="0">
                <a:schemeClr val="bg1"/>
              </a:gs>
              <a:gs pos="100000">
                <a:srgbClr val="FFC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51" name="箭头: 燕尾形 50"/>
          <p:cNvSpPr/>
          <p:nvPr/>
        </p:nvSpPr>
        <p:spPr>
          <a:xfrm>
            <a:off x="8709210" y="3402146"/>
            <a:ext cx="718501" cy="509168"/>
          </a:xfrm>
          <a:prstGeom prst="notchedRightArrow">
            <a:avLst/>
          </a:prstGeom>
          <a:gradFill flip="none" rotWithShape="1">
            <a:gsLst>
              <a:gs pos="0">
                <a:schemeClr val="bg1"/>
              </a:gs>
              <a:gs pos="100000">
                <a:srgbClr val="FFC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52" name="箭头: 燕尾形 51"/>
          <p:cNvSpPr/>
          <p:nvPr/>
        </p:nvSpPr>
        <p:spPr>
          <a:xfrm flipH="1">
            <a:off x="2699596" y="3412042"/>
            <a:ext cx="842227" cy="509168"/>
          </a:xfrm>
          <a:prstGeom prst="notchedRightArrow">
            <a:avLst/>
          </a:prstGeom>
          <a:gradFill flip="none" rotWithShape="1">
            <a:gsLst>
              <a:gs pos="0">
                <a:schemeClr val="bg1"/>
              </a:gs>
              <a:gs pos="100000">
                <a:srgbClr val="FFC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53" name="箭头: 燕尾形 52"/>
          <p:cNvSpPr/>
          <p:nvPr/>
        </p:nvSpPr>
        <p:spPr>
          <a:xfrm flipH="1">
            <a:off x="4215610" y="5204434"/>
            <a:ext cx="842227" cy="509168"/>
          </a:xfrm>
          <a:prstGeom prst="notchedRightArrow">
            <a:avLst/>
          </a:prstGeom>
          <a:gradFill flip="none" rotWithShape="1">
            <a:gsLst>
              <a:gs pos="0">
                <a:schemeClr val="bg1"/>
              </a:gs>
              <a:gs pos="100000">
                <a:srgbClr val="FFC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字魂文宋体" panose="00000500000000000000" pitchFamily="2" charset="-122"/>
              <a:ea typeface="字魂文宋体" panose="00000500000000000000" pitchFamily="2" charset="-122"/>
            </a:endParaRPr>
          </a:p>
        </p:txBody>
      </p:sp>
      <p:sp>
        <p:nvSpPr>
          <p:cNvPr id="54" name="文本框 53"/>
          <p:cNvSpPr txBox="1"/>
          <p:nvPr/>
        </p:nvSpPr>
        <p:spPr>
          <a:xfrm>
            <a:off x="8160813" y="1420773"/>
            <a:ext cx="2806317" cy="707886"/>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点击此处开始编辑，点击此处开始编辑。</a:t>
            </a:r>
            <a:endPar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55" name="文本框 54"/>
          <p:cNvSpPr txBox="1"/>
          <p:nvPr/>
        </p:nvSpPr>
        <p:spPr>
          <a:xfrm>
            <a:off x="9426789" y="3229470"/>
            <a:ext cx="2806317" cy="707886"/>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点击此处开始编辑，点击此处开始编辑。</a:t>
            </a:r>
            <a:endPar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56" name="文本框 55"/>
          <p:cNvSpPr txBox="1"/>
          <p:nvPr/>
        </p:nvSpPr>
        <p:spPr>
          <a:xfrm>
            <a:off x="1309991" y="5008604"/>
            <a:ext cx="2806317" cy="707886"/>
          </a:xfrm>
          <a:prstGeom prst="rect">
            <a:avLst/>
          </a:prstGeom>
          <a:noFill/>
        </p:spPr>
        <p:txBody>
          <a:bodyPr wrap="square" rtlCol="0">
            <a:spAutoFit/>
          </a:bodyPr>
          <a:lstStyle/>
          <a:p>
            <a:pPr algn="r"/>
            <a:r>
              <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点击此处开始编辑，点击此处开始编辑。</a:t>
            </a:r>
            <a:endPar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sp>
        <p:nvSpPr>
          <p:cNvPr id="57" name="文本框 56"/>
          <p:cNvSpPr txBox="1"/>
          <p:nvPr/>
        </p:nvSpPr>
        <p:spPr>
          <a:xfrm>
            <a:off x="-137049" y="3265230"/>
            <a:ext cx="2806317" cy="707886"/>
          </a:xfrm>
          <a:prstGeom prst="rect">
            <a:avLst/>
          </a:prstGeom>
          <a:noFill/>
        </p:spPr>
        <p:txBody>
          <a:bodyPr wrap="square" rtlCol="0">
            <a:spAutoFit/>
          </a:bodyPr>
          <a:lstStyle/>
          <a:p>
            <a:pPr algn="r"/>
            <a:r>
              <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rPr>
              <a:t>点击此处开始编辑，点击此处开始编辑。</a:t>
            </a:r>
            <a:endParaRPr lang="zh-CN" altLang="en-US" sz="2000" dirty="0">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endParaRPr>
          </a:p>
        </p:txBody>
      </p:sp>
      <p:pic>
        <p:nvPicPr>
          <p:cNvPr id="58" name="图片 57"/>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59"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60"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61"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62"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1000" fill="hold"/>
                                        <p:tgtEl>
                                          <p:spTgt spid="32"/>
                                        </p:tgtEl>
                                        <p:attrNameLst>
                                          <p:attrName>ppt_w</p:attrName>
                                        </p:attrNameLst>
                                      </p:cBhvr>
                                      <p:tavLst>
                                        <p:tav tm="0">
                                          <p:val>
                                            <p:fltVal val="0"/>
                                          </p:val>
                                        </p:tav>
                                        <p:tav tm="100000">
                                          <p:val>
                                            <p:strVal val="#ppt_w"/>
                                          </p:val>
                                        </p:tav>
                                      </p:tavLst>
                                    </p:anim>
                                    <p:anim calcmode="lin" valueType="num">
                                      <p:cBhvr>
                                        <p:cTn id="19" dur="1000" fill="hold"/>
                                        <p:tgtEl>
                                          <p:spTgt spid="32"/>
                                        </p:tgtEl>
                                        <p:attrNameLst>
                                          <p:attrName>ppt_h</p:attrName>
                                        </p:attrNameLst>
                                      </p:cBhvr>
                                      <p:tavLst>
                                        <p:tav tm="0">
                                          <p:val>
                                            <p:fltVal val="0"/>
                                          </p:val>
                                        </p:tav>
                                        <p:tav tm="100000">
                                          <p:val>
                                            <p:strVal val="#ppt_h"/>
                                          </p:val>
                                        </p:tav>
                                      </p:tavLst>
                                    </p:anim>
                                    <p:anim calcmode="lin" valueType="num">
                                      <p:cBhvr>
                                        <p:cTn id="20" dur="1000" fill="hold"/>
                                        <p:tgtEl>
                                          <p:spTgt spid="32"/>
                                        </p:tgtEl>
                                        <p:attrNameLst>
                                          <p:attrName>style.rotation</p:attrName>
                                        </p:attrNameLst>
                                      </p:cBhvr>
                                      <p:tavLst>
                                        <p:tav tm="0">
                                          <p:val>
                                            <p:fltVal val="90"/>
                                          </p:val>
                                        </p:tav>
                                        <p:tav tm="100000">
                                          <p:val>
                                            <p:fltVal val="0"/>
                                          </p:val>
                                        </p:tav>
                                      </p:tavLst>
                                    </p:anim>
                                    <p:animEffect transition="in" filter="fade">
                                      <p:cBhvr>
                                        <p:cTn id="21" dur="1000"/>
                                        <p:tgtEl>
                                          <p:spTgt spid="3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childTnLst>
                          </p:cTn>
                        </p:par>
                        <p:par>
                          <p:cTn id="26" fill="hold">
                            <p:stCondLst>
                              <p:cond delay="2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54"/>
                                        </p:tgtEl>
                                        <p:attrNameLst>
                                          <p:attrName>ppt_y</p:attrName>
                                        </p:attrNameLst>
                                      </p:cBhvr>
                                      <p:tavLst>
                                        <p:tav tm="0">
                                          <p:val>
                                            <p:strVal val="#ppt_y"/>
                                          </p:val>
                                        </p:tav>
                                        <p:tav tm="100000">
                                          <p:val>
                                            <p:strVal val="#ppt_y"/>
                                          </p:val>
                                        </p:tav>
                                      </p:tavLst>
                                    </p:anim>
                                    <p:anim calcmode="lin" valueType="num">
                                      <p:cBhvr>
                                        <p:cTn id="31"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54"/>
                                        </p:tgtEl>
                                      </p:cBhvr>
                                    </p:animEffect>
                                  </p:childTnLst>
                                </p:cTn>
                              </p:par>
                            </p:childTnLst>
                          </p:cTn>
                        </p:par>
                        <p:par>
                          <p:cTn id="34" fill="hold">
                            <p:stCondLst>
                              <p:cond delay="2849"/>
                            </p:stCondLst>
                            <p:childTnLst>
                              <p:par>
                                <p:cTn id="35" presetID="22" presetClass="entr" presetSubtype="8"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par>
                          <p:cTn id="38" fill="hold">
                            <p:stCondLst>
                              <p:cond delay="3349"/>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55"/>
                                        </p:tgtEl>
                                        <p:attrNameLst>
                                          <p:attrName>ppt_y</p:attrName>
                                        </p:attrNameLst>
                                      </p:cBhvr>
                                      <p:tavLst>
                                        <p:tav tm="0">
                                          <p:val>
                                            <p:strVal val="#ppt_y"/>
                                          </p:val>
                                        </p:tav>
                                        <p:tav tm="100000">
                                          <p:val>
                                            <p:strVal val="#ppt_y"/>
                                          </p:val>
                                        </p:tav>
                                      </p:tavLst>
                                    </p:anim>
                                    <p:anim calcmode="lin" valueType="num">
                                      <p:cBhvr>
                                        <p:cTn id="43"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55"/>
                                        </p:tgtEl>
                                      </p:cBhvr>
                                    </p:animEffect>
                                  </p:childTnLst>
                                </p:cTn>
                              </p:par>
                            </p:childTnLst>
                          </p:cTn>
                        </p:par>
                        <p:par>
                          <p:cTn id="46" fill="hold">
                            <p:stCondLst>
                              <p:cond delay="4699"/>
                            </p:stCondLst>
                            <p:childTnLst>
                              <p:par>
                                <p:cTn id="47" presetID="22" presetClass="entr" presetSubtype="2"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right)">
                                      <p:cBhvr>
                                        <p:cTn id="49" dur="500"/>
                                        <p:tgtEl>
                                          <p:spTgt spid="53"/>
                                        </p:tgtEl>
                                      </p:cBhvr>
                                    </p:animEffect>
                                  </p:childTnLst>
                                </p:cTn>
                              </p:par>
                            </p:childTnLst>
                          </p:cTn>
                        </p:par>
                        <p:par>
                          <p:cTn id="50" fill="hold">
                            <p:stCondLst>
                              <p:cond delay="5199"/>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56"/>
                                        </p:tgtEl>
                                        <p:attrNameLst>
                                          <p:attrName>style.visibility</p:attrName>
                                        </p:attrNameLst>
                                      </p:cBhvr>
                                      <p:to>
                                        <p:strVal val="visible"/>
                                      </p:to>
                                    </p:set>
                                    <p:anim calcmode="lin" valueType="num">
                                      <p:cBhvr>
                                        <p:cTn id="53"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56"/>
                                        </p:tgtEl>
                                        <p:attrNameLst>
                                          <p:attrName>ppt_y</p:attrName>
                                        </p:attrNameLst>
                                      </p:cBhvr>
                                      <p:tavLst>
                                        <p:tav tm="0">
                                          <p:val>
                                            <p:strVal val="#ppt_y"/>
                                          </p:val>
                                        </p:tav>
                                        <p:tav tm="100000">
                                          <p:val>
                                            <p:strVal val="#ppt_y"/>
                                          </p:val>
                                        </p:tav>
                                      </p:tavLst>
                                    </p:anim>
                                    <p:anim calcmode="lin" valueType="num">
                                      <p:cBhvr>
                                        <p:cTn id="55"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56"/>
                                        </p:tgtEl>
                                      </p:cBhvr>
                                    </p:animEffect>
                                  </p:childTnLst>
                                </p:cTn>
                              </p:par>
                            </p:childTnLst>
                          </p:cTn>
                        </p:par>
                        <p:par>
                          <p:cTn id="58" fill="hold">
                            <p:stCondLst>
                              <p:cond delay="6550"/>
                            </p:stCondLst>
                            <p:childTnLst>
                              <p:par>
                                <p:cTn id="59" presetID="22" presetClass="entr" presetSubtype="2"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right)">
                                      <p:cBhvr>
                                        <p:cTn id="61" dur="500"/>
                                        <p:tgtEl>
                                          <p:spTgt spid="52"/>
                                        </p:tgtEl>
                                      </p:cBhvr>
                                    </p:animEffect>
                                  </p:childTnLst>
                                </p:cTn>
                              </p:par>
                            </p:childTnLst>
                          </p:cTn>
                        </p:par>
                        <p:par>
                          <p:cTn id="62" fill="hold">
                            <p:stCondLst>
                              <p:cond delay="705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57"/>
                                        </p:tgtEl>
                                        <p:attrNameLst>
                                          <p:attrName>style.visibility</p:attrName>
                                        </p:attrNameLst>
                                      </p:cBhvr>
                                      <p:to>
                                        <p:strVal val="visible"/>
                                      </p:to>
                                    </p:set>
                                    <p:anim calcmode="lin" valueType="num">
                                      <p:cBhvr>
                                        <p:cTn id="65"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57"/>
                                        </p:tgtEl>
                                        <p:attrNameLst>
                                          <p:attrName>ppt_y</p:attrName>
                                        </p:attrNameLst>
                                      </p:cBhvr>
                                      <p:tavLst>
                                        <p:tav tm="0">
                                          <p:val>
                                            <p:strVal val="#ppt_y"/>
                                          </p:val>
                                        </p:tav>
                                        <p:tav tm="100000">
                                          <p:val>
                                            <p:strVal val="#ppt_y"/>
                                          </p:val>
                                        </p:tav>
                                      </p:tavLst>
                                    </p:anim>
                                    <p:anim calcmode="lin" valueType="num">
                                      <p:cBhvr>
                                        <p:cTn id="67"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57"/>
                                        </p:tgtEl>
                                      </p:cBhvr>
                                    </p:animEffect>
                                  </p:childTnLst>
                                </p:cTn>
                              </p:par>
                            </p:childTnLst>
                          </p:cTn>
                        </p:par>
                        <p:par>
                          <p:cTn id="70" fill="hold">
                            <p:stCondLst>
                              <p:cond delay="8399"/>
                            </p:stCondLst>
                            <p:childTnLst>
                              <p:par>
                                <p:cTn id="71" presetID="53" presetClass="entr" presetSubtype="16"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0" grpId="0" animBg="1"/>
      <p:bldP spid="51" grpId="0" animBg="1"/>
      <p:bldP spid="52" grpId="0" animBg="1"/>
      <p:bldP spid="53" grpId="0" animBg="1"/>
      <p:bldP spid="54" grpId="0"/>
      <p:bldP spid="55" grpId="0"/>
      <p:bldP spid="56" grpId="0"/>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2426677" y="4961140"/>
            <a:ext cx="9765323" cy="1896860"/>
            <a:chOff x="2426677" y="4961140"/>
            <a:chExt cx="9765323" cy="1896860"/>
          </a:xfrm>
        </p:grpSpPr>
        <p:cxnSp>
          <p:nvCxnSpPr>
            <p:cNvPr id="48" name="直接连接符 47"/>
            <p:cNvCxnSpPr/>
            <p:nvPr/>
          </p:nvCxnSpPr>
          <p:spPr>
            <a:xfrm flipV="1">
              <a:off x="2426677" y="4961140"/>
              <a:ext cx="9765323" cy="1896860"/>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140366" y="5283285"/>
              <a:ext cx="8051634" cy="1563985"/>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sp>
        <p:nvSpPr>
          <p:cNvPr id="9" name="任意多边形: 形状 8"/>
          <p:cNvSpPr/>
          <p:nvPr/>
        </p:nvSpPr>
        <p:spPr>
          <a:xfrm>
            <a:off x="-8792" y="-8792"/>
            <a:ext cx="7192107" cy="6875584"/>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grpSp>
        <p:nvGrpSpPr>
          <p:cNvPr id="5" name="组合 4"/>
          <p:cNvGrpSpPr/>
          <p:nvPr/>
        </p:nvGrpSpPr>
        <p:grpSpPr>
          <a:xfrm rot="9102295">
            <a:off x="-188746" y="-70911"/>
            <a:ext cx="1975916" cy="1451753"/>
            <a:chOff x="622382" y="355604"/>
            <a:chExt cx="1975916" cy="1451753"/>
          </a:xfrm>
          <a:solidFill>
            <a:srgbClr val="FFC000"/>
          </a:solidFill>
        </p:grpSpPr>
        <p:sp>
          <p:nvSpPr>
            <p:cNvPr id="3" name="矩形 2"/>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sp>
          <p:nvSpPr>
            <p:cNvPr id="4" name="矩形 3"/>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sp>
          <p:nvSpPr>
            <p:cNvPr id="2" name="矩形 1"/>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grpSp>
      <p:grpSp>
        <p:nvGrpSpPr>
          <p:cNvPr id="14" name="组合 13"/>
          <p:cNvGrpSpPr/>
          <p:nvPr/>
        </p:nvGrpSpPr>
        <p:grpSpPr>
          <a:xfrm rot="17572948">
            <a:off x="10423347" y="5129500"/>
            <a:ext cx="1975916" cy="1451753"/>
            <a:chOff x="622382" y="355604"/>
            <a:chExt cx="1975916" cy="1451753"/>
          </a:xfrm>
          <a:solidFill>
            <a:srgbClr val="FFC000"/>
          </a:solidFill>
        </p:grpSpPr>
        <p:sp>
          <p:nvSpPr>
            <p:cNvPr id="15" name="矩形 14"/>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sp>
          <p:nvSpPr>
            <p:cNvPr id="17" name="矩形 16"/>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sp>
          <p:nvSpPr>
            <p:cNvPr id="16" name="矩形 15"/>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grpSp>
      <p:sp>
        <p:nvSpPr>
          <p:cNvPr id="8" name="文本框 7"/>
          <p:cNvSpPr txBox="1"/>
          <p:nvPr/>
        </p:nvSpPr>
        <p:spPr>
          <a:xfrm>
            <a:off x="5305415" y="2581953"/>
            <a:ext cx="4879431" cy="1015663"/>
          </a:xfrm>
          <a:prstGeom prst="rect">
            <a:avLst/>
          </a:prstGeom>
          <a:noFill/>
        </p:spPr>
        <p:txBody>
          <a:bodyPr wrap="square" rtlCol="0">
            <a:spAutoFit/>
          </a:bodyPr>
          <a:lstStyle/>
          <a:p>
            <a:pPr algn="ctr"/>
            <a:r>
              <a:rPr lang="zh-CN" altLang="en-US" sz="6000" dirty="0">
                <a:solidFill>
                  <a:schemeClr val="bg2">
                    <a:lumMod val="25000"/>
                  </a:schemeClr>
                </a:solidFill>
                <a:latin typeface="字魂文宋体" panose="00000500000000000000" pitchFamily="2" charset="-122"/>
                <a:ea typeface="字魂文宋体" panose="00000500000000000000" pitchFamily="2" charset="-122"/>
              </a:rPr>
              <a:t>谢谢观看</a:t>
            </a:r>
            <a:endParaRPr lang="zh-CN" altLang="en-US" sz="6000" dirty="0">
              <a:solidFill>
                <a:schemeClr val="bg2">
                  <a:lumMod val="25000"/>
                </a:schemeClr>
              </a:solidFill>
              <a:latin typeface="字魂文宋体" panose="00000500000000000000" pitchFamily="2" charset="-122"/>
              <a:ea typeface="字魂文宋体" panose="00000500000000000000" pitchFamily="2" charset="-122"/>
            </a:endParaRPr>
          </a:p>
        </p:txBody>
      </p:sp>
      <p:sp>
        <p:nvSpPr>
          <p:cNvPr id="10" name="文本框 9"/>
          <p:cNvSpPr txBox="1"/>
          <p:nvPr/>
        </p:nvSpPr>
        <p:spPr>
          <a:xfrm>
            <a:off x="5126180" y="3891004"/>
            <a:ext cx="5643417" cy="461665"/>
          </a:xfrm>
          <a:prstGeom prst="rect">
            <a:avLst/>
          </a:prstGeom>
          <a:noFill/>
        </p:spPr>
        <p:txBody>
          <a:bodyPr wrap="square" rtlCol="0">
            <a:spAutoFit/>
          </a:bodyPr>
          <a:lstStyle/>
          <a:p>
            <a:pPr algn="ctr"/>
            <a:r>
              <a:rPr lang="en-US" altLang="zh-CN" sz="2400" dirty="0">
                <a:solidFill>
                  <a:schemeClr val="bg2">
                    <a:lumMod val="25000"/>
                  </a:schemeClr>
                </a:solidFill>
                <a:latin typeface="字魂文宋体" panose="00000500000000000000" pitchFamily="2" charset="-122"/>
                <a:ea typeface="字魂文宋体" panose="00000500000000000000" pitchFamily="2" charset="-122"/>
              </a:rPr>
              <a:t>Thank you for your</a:t>
            </a:r>
            <a:r>
              <a:rPr lang="zh-CN" altLang="en-US" sz="2400" dirty="0">
                <a:solidFill>
                  <a:schemeClr val="bg2">
                    <a:lumMod val="25000"/>
                  </a:schemeClr>
                </a:solidFill>
                <a:latin typeface="字魂文宋体" panose="00000500000000000000" pitchFamily="2" charset="-122"/>
                <a:ea typeface="字魂文宋体" panose="00000500000000000000" pitchFamily="2" charset="-122"/>
              </a:rPr>
              <a:t> </a:t>
            </a:r>
            <a:r>
              <a:rPr lang="en-US" altLang="zh-CN" sz="2400" dirty="0">
                <a:solidFill>
                  <a:schemeClr val="bg2">
                    <a:lumMod val="25000"/>
                  </a:schemeClr>
                </a:solidFill>
                <a:latin typeface="字魂文宋体" panose="00000500000000000000" pitchFamily="2" charset="-122"/>
                <a:ea typeface="字魂文宋体" panose="00000500000000000000" pitchFamily="2" charset="-122"/>
              </a:rPr>
              <a:t>listening</a:t>
            </a:r>
            <a:endParaRPr lang="zh-CN" altLang="en-US" sz="2400" dirty="0">
              <a:solidFill>
                <a:schemeClr val="bg2">
                  <a:lumMod val="25000"/>
                </a:schemeClr>
              </a:solidFill>
              <a:latin typeface="字魂文宋体" panose="00000500000000000000" pitchFamily="2" charset="-122"/>
              <a:ea typeface="字魂文宋体" panose="00000500000000000000" pitchFamily="2" charset="-122"/>
            </a:endParaRPr>
          </a:p>
        </p:txBody>
      </p:sp>
      <p:grpSp>
        <p:nvGrpSpPr>
          <p:cNvPr id="7" name="组合 6"/>
          <p:cNvGrpSpPr/>
          <p:nvPr/>
        </p:nvGrpSpPr>
        <p:grpSpPr>
          <a:xfrm>
            <a:off x="200138" y="1661177"/>
            <a:ext cx="4531929" cy="3386949"/>
            <a:chOff x="200138" y="1661177"/>
            <a:chExt cx="4531929" cy="3386949"/>
          </a:xfrm>
        </p:grpSpPr>
        <p:sp>
          <p:nvSpPr>
            <p:cNvPr id="11" name="泪滴形 10"/>
            <p:cNvSpPr/>
            <p:nvPr/>
          </p:nvSpPr>
          <p:spPr>
            <a:xfrm rot="2113658">
              <a:off x="200138" y="1759761"/>
              <a:ext cx="2453053" cy="2453053"/>
            </a:xfrm>
            <a:prstGeom prst="teardrop">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经典雅黑" panose="00000500000000000000" pitchFamily="2" charset="-122"/>
                <a:ea typeface="字魂经典雅黑" panose="00000500000000000000" pitchFamily="2"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5748" t="5576" r="51896" b="68124"/>
            <a:stretch>
              <a:fillRect/>
            </a:stretch>
          </p:blipFill>
          <p:spPr>
            <a:xfrm>
              <a:off x="651974" y="1661177"/>
              <a:ext cx="4080093" cy="338694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par>
                                <p:cTn id="43" presetID="12" presetClass="entr" presetSubtype="8"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p:tgtEl>
                                          <p:spTgt spid="7"/>
                                        </p:tgtEl>
                                        <p:attrNameLst>
                                          <p:attrName>ppt_x</p:attrName>
                                        </p:attrNameLst>
                                      </p:cBhvr>
                                      <p:tavLst>
                                        <p:tav tm="0">
                                          <p:val>
                                            <p:strVal val="#ppt_x-#ppt_w*1.125000"/>
                                          </p:val>
                                        </p:tav>
                                        <p:tav tm="100000">
                                          <p:val>
                                            <p:strVal val="#ppt_x"/>
                                          </p:val>
                                        </p:tav>
                                      </p:tavLst>
                                    </p:anim>
                                    <p:animEffect transition="in" filter="wipe(right)">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3" name="组合 2"/>
          <p:cNvGrpSpPr/>
          <p:nvPr/>
        </p:nvGrpSpPr>
        <p:grpSpPr>
          <a:xfrm>
            <a:off x="3773601" y="2071956"/>
            <a:ext cx="4053670" cy="3801635"/>
            <a:chOff x="4080870" y="1986171"/>
            <a:chExt cx="4053670" cy="3801635"/>
          </a:xfrm>
          <a:noFill/>
        </p:grpSpPr>
        <p:sp>
          <p:nvSpPr>
            <p:cNvPr id="5" name="出自【趣你的PPT】(微信:qunideppt)：最优质的PPT资源库"/>
            <p:cNvSpPr/>
            <p:nvPr/>
          </p:nvSpPr>
          <p:spPr bwMode="auto">
            <a:xfrm>
              <a:off x="6293216" y="4522283"/>
              <a:ext cx="1164879" cy="126552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rgbClr val="99813A"/>
            </a:solid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12" name="出自【趣你的PPT】(微信:qunideppt)：最优质的PPT资源库"/>
            <p:cNvSpPr/>
            <p:nvPr/>
          </p:nvSpPr>
          <p:spPr bwMode="auto">
            <a:xfrm>
              <a:off x="4795879" y="4503018"/>
              <a:ext cx="1169161" cy="1265522"/>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grp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13" name="出自【趣你的PPT】(微信:qunideppt)：最优质的PPT资源库"/>
            <p:cNvSpPr/>
            <p:nvPr/>
          </p:nvSpPr>
          <p:spPr bwMode="auto">
            <a:xfrm>
              <a:off x="6096000" y="1986171"/>
              <a:ext cx="2038540" cy="2398284"/>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grp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14" name="出自【趣你的PPT】(微信:qunideppt)：最优质的PPT资源库"/>
            <p:cNvSpPr/>
            <p:nvPr/>
          </p:nvSpPr>
          <p:spPr bwMode="auto">
            <a:xfrm>
              <a:off x="4080870" y="1994739"/>
              <a:ext cx="2038540" cy="2398284"/>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99813A"/>
            </a:solidFill>
            <a:ln>
              <a:solidFill>
                <a:srgbClr val="99813A"/>
              </a:solidFill>
            </a:ln>
          </p:spPr>
          <p:txBody>
            <a:bodyPr lIns="146297" tIns="73148" rIns="146297" bIns="73148"/>
            <a:lstStyle/>
            <a:p>
              <a:pPr defTabSz="1463040"/>
              <a:endParaRPr lang="zh-CN" altLang="en-US" sz="2880" kern="0" dirty="0">
                <a:latin typeface="字魂文宋体" panose="00000500000000000000" pitchFamily="2" charset="-122"/>
                <a:ea typeface="字魂文宋体" panose="00000500000000000000" pitchFamily="2" charset="-122"/>
              </a:endParaRPr>
            </a:p>
          </p:txBody>
        </p:sp>
        <p:sp>
          <p:nvSpPr>
            <p:cNvPr id="15" name="出自【趣你的PPT】(微信:qunideppt)：最优质的PPT资源库"/>
            <p:cNvSpPr/>
            <p:nvPr/>
          </p:nvSpPr>
          <p:spPr bwMode="auto">
            <a:xfrm>
              <a:off x="5822018" y="3840646"/>
              <a:ext cx="256959" cy="254817"/>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bg1"/>
            </a:solid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16" name="出自【趣你的PPT】(微信:qunideppt)：最优质的PPT资源库"/>
            <p:cNvSpPr/>
            <p:nvPr/>
          </p:nvSpPr>
          <p:spPr bwMode="auto">
            <a:xfrm>
              <a:off x="6135924" y="3789839"/>
              <a:ext cx="319059" cy="319060"/>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EFB300"/>
            </a:solid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17" name="出自【趣你的PPT】(微信:qunideppt)：最优质的PPT资源库"/>
            <p:cNvSpPr/>
            <p:nvPr/>
          </p:nvSpPr>
          <p:spPr bwMode="auto">
            <a:xfrm>
              <a:off x="5822018" y="4146852"/>
              <a:ext cx="256959" cy="250536"/>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EFB300"/>
            </a:solid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sp>
          <p:nvSpPr>
            <p:cNvPr id="44" name="出自【趣你的PPT】(微信:qunideppt)：最优质的PPT资源库"/>
            <p:cNvSpPr/>
            <p:nvPr/>
          </p:nvSpPr>
          <p:spPr bwMode="auto">
            <a:xfrm>
              <a:off x="6126358" y="4146852"/>
              <a:ext cx="252678" cy="250536"/>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bg1"/>
            </a:solidFill>
            <a:ln>
              <a:solidFill>
                <a:srgbClr val="99813A"/>
              </a:solidFill>
            </a:ln>
          </p:spPr>
          <p:txBody>
            <a:bodyPr lIns="146297" tIns="73148" rIns="146297" bIns="73148"/>
            <a:lstStyle/>
            <a:p>
              <a:pPr defTabSz="1463040"/>
              <a:endParaRPr lang="zh-CN" altLang="en-US" sz="2880" kern="0">
                <a:latin typeface="字魂文宋体" panose="00000500000000000000" pitchFamily="2" charset="-122"/>
                <a:ea typeface="字魂文宋体" panose="00000500000000000000" pitchFamily="2" charset="-122"/>
              </a:endParaRPr>
            </a:p>
          </p:txBody>
        </p:sp>
      </p:grpSp>
      <p:grpSp>
        <p:nvGrpSpPr>
          <p:cNvPr id="45" name="组合 44"/>
          <p:cNvGrpSpPr/>
          <p:nvPr/>
        </p:nvGrpSpPr>
        <p:grpSpPr>
          <a:xfrm>
            <a:off x="1167765" y="2630805"/>
            <a:ext cx="3816350" cy="638810"/>
            <a:chOff x="1457888" y="2559428"/>
            <a:chExt cx="2706996" cy="638878"/>
          </a:xfrm>
        </p:grpSpPr>
        <p:sp>
          <p:nvSpPr>
            <p:cNvPr id="46" name="稻壳儿小白白(http://dwz.cn/Wu2UP)"/>
            <p:cNvSpPr txBox="1"/>
            <p:nvPr/>
          </p:nvSpPr>
          <p:spPr>
            <a:xfrm>
              <a:off x="1795783" y="2559428"/>
              <a:ext cx="2369101" cy="430576"/>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r>
                <a:rPr lang="zh-CN" altLang="en-US" sz="2800">
                  <a:solidFill>
                    <a:srgbClr val="FF0000"/>
                  </a:solidFill>
                  <a:sym typeface="+mn-ea"/>
                </a:rPr>
                <a:t>革新食品保鲜检测</a:t>
              </a:r>
              <a:endParaRPr kumimoji="0" lang="zh-CN" altLang="en-US" sz="28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47" name="稻壳儿小白白(http://dwz.cn/Wu2UP)"/>
            <p:cNvSpPr txBox="1"/>
            <p:nvPr/>
          </p:nvSpPr>
          <p:spPr>
            <a:xfrm>
              <a:off x="1457888" y="2890966"/>
              <a:ext cx="2317874" cy="30734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endParaRPr kumimoji="0" lang="en-US" altLang="zh-CN" sz="20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48" name="组合 47"/>
          <p:cNvGrpSpPr/>
          <p:nvPr/>
        </p:nvGrpSpPr>
        <p:grpSpPr>
          <a:xfrm>
            <a:off x="444496" y="4520602"/>
            <a:ext cx="4060825" cy="430530"/>
            <a:chOff x="1467672" y="2586738"/>
            <a:chExt cx="2317874" cy="430619"/>
          </a:xfrm>
        </p:grpSpPr>
        <p:sp>
          <p:nvSpPr>
            <p:cNvPr id="49" name="稻壳儿小白白(http://dwz.cn/Wu2UP)"/>
            <p:cNvSpPr txBox="1"/>
            <p:nvPr/>
          </p:nvSpPr>
          <p:spPr>
            <a:xfrm>
              <a:off x="1779660" y="2600039"/>
              <a:ext cx="1952995" cy="30734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endParaRPr kumimoji="0" lang="en-US" sz="2000" b="1"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50" name="稻壳儿小白白(http://dwz.cn/Wu2UP)"/>
            <p:cNvSpPr txBox="1"/>
            <p:nvPr/>
          </p:nvSpPr>
          <p:spPr>
            <a:xfrm>
              <a:off x="1467672" y="2586738"/>
              <a:ext cx="2317874" cy="430619"/>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defRPr/>
              </a:pPr>
              <a:r>
                <a:rPr lang="zh-CN" altLang="en-US" sz="2800">
                  <a:solidFill>
                    <a:srgbClr val="FF0000"/>
                  </a:solidFill>
                  <a:sym typeface="+mn-ea"/>
                </a:rPr>
                <a:t>家庭、餐厅和超市必备</a:t>
              </a:r>
              <a:endParaRPr kumimoji="0" lang="zh-CN" altLang="en-US" sz="2800" b="0"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grpSp>
      <p:grpSp>
        <p:nvGrpSpPr>
          <p:cNvPr id="51" name="组合 50"/>
          <p:cNvGrpSpPr/>
          <p:nvPr/>
        </p:nvGrpSpPr>
        <p:grpSpPr>
          <a:xfrm>
            <a:off x="7228840" y="4808284"/>
            <a:ext cx="3877310" cy="849566"/>
            <a:chOff x="1457888" y="2890966"/>
            <a:chExt cx="2317874" cy="849661"/>
          </a:xfrm>
        </p:grpSpPr>
        <p:sp>
          <p:nvSpPr>
            <p:cNvPr id="52" name="稻壳儿小白白(http://dwz.cn/Wu2UP)"/>
            <p:cNvSpPr txBox="1"/>
            <p:nvPr/>
          </p:nvSpPr>
          <p:spPr>
            <a:xfrm>
              <a:off x="1474078" y="3310049"/>
              <a:ext cx="1952995" cy="430578"/>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r>
                <a:rPr lang="zh-CN" altLang="en-US" sz="2800">
                  <a:solidFill>
                    <a:srgbClr val="FF0000"/>
                  </a:solidFill>
                  <a:sym typeface="+mn-ea"/>
                </a:rPr>
                <a:t>保障食品安全与口感</a:t>
              </a:r>
              <a:endParaRPr kumimoji="0" lang="zh-CN" altLang="en-US" sz="28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53" name="稻壳儿小白白(http://dwz.cn/Wu2UP)"/>
            <p:cNvSpPr txBox="1"/>
            <p:nvPr/>
          </p:nvSpPr>
          <p:spPr>
            <a:xfrm>
              <a:off x="1457888" y="2890966"/>
              <a:ext cx="2317874" cy="307375"/>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endParaRPr kumimoji="0" lang="en-US" altLang="zh-CN" sz="20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54" name="组合 53"/>
          <p:cNvGrpSpPr/>
          <p:nvPr/>
        </p:nvGrpSpPr>
        <p:grpSpPr>
          <a:xfrm>
            <a:off x="6155055" y="2905760"/>
            <a:ext cx="3942715" cy="598235"/>
            <a:chOff x="1457888" y="2600039"/>
            <a:chExt cx="2317874" cy="598302"/>
          </a:xfrm>
        </p:grpSpPr>
        <p:sp>
          <p:nvSpPr>
            <p:cNvPr id="55" name="稻壳儿小白白(http://dwz.cn/Wu2UP)"/>
            <p:cNvSpPr txBox="1"/>
            <p:nvPr/>
          </p:nvSpPr>
          <p:spPr>
            <a:xfrm>
              <a:off x="1779660" y="2600039"/>
              <a:ext cx="1952995" cy="430578"/>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r>
                <a:rPr lang="zh-CN" altLang="en-US" sz="2800">
                  <a:solidFill>
                    <a:srgbClr val="FF0000"/>
                  </a:solidFill>
                  <a:sym typeface="+mn-ea"/>
                </a:rPr>
                <a:t>实时显示食品新鲜度</a:t>
              </a:r>
              <a:endParaRPr kumimoji="0" lang="zh-CN" altLang="en-US" sz="2800" b="1" i="0" u="none" strike="noStrike" kern="1200" cap="none" spc="0" normalizeH="0" baseline="0" noProof="0" dirty="0">
                <a:ln>
                  <a:noFill/>
                </a:ln>
                <a:solidFill>
                  <a:srgbClr val="FF0000"/>
                </a:solidFill>
                <a:effectLst/>
                <a:uLnTx/>
                <a:uFillTx/>
                <a:latin typeface="字魂文宋体" panose="00000500000000000000" pitchFamily="2" charset="-122"/>
                <a:ea typeface="字魂文宋体" panose="00000500000000000000" pitchFamily="2" charset="-122"/>
                <a:cs typeface="+mn-ea"/>
                <a:sym typeface="+mn-ea"/>
              </a:endParaRPr>
            </a:p>
          </p:txBody>
        </p:sp>
        <p:sp>
          <p:nvSpPr>
            <p:cNvPr id="56" name="稻壳儿小白白(http://dwz.cn/Wu2UP)"/>
            <p:cNvSpPr txBox="1"/>
            <p:nvPr/>
          </p:nvSpPr>
          <p:spPr>
            <a:xfrm>
              <a:off x="1457888" y="2890966"/>
              <a:ext cx="2317874" cy="307375"/>
            </a:xfrm>
            <a:prstGeom prst="rect">
              <a:avLst/>
            </a:prstGeom>
            <a:noFill/>
          </p:spPr>
          <p:txBody>
            <a:bodyPr wrap="square" lIns="0" tIns="0" rIns="0" bIns="0" rtlCol="0" anchor="t" anchorCtr="0">
              <a:spAutoFit/>
            </a:bodyPr>
            <a:lstStyle/>
            <a:p>
              <a:pPr marL="0" marR="0" lvl="0" indent="0" defTabSz="1216660" rtl="0" eaLnBrk="1" fontAlgn="auto" latinLnBrk="0" hangingPunct="1">
                <a:lnSpc>
                  <a:spcPct val="100000"/>
                </a:lnSpc>
                <a:spcBef>
                  <a:spcPct val="20000"/>
                </a:spcBef>
                <a:spcAft>
                  <a:spcPts val="0"/>
                </a:spcAft>
                <a:buClrTx/>
                <a:buSzTx/>
                <a:buFontTx/>
                <a:buNone/>
                <a:defRPr/>
              </a:pPr>
              <a:endParaRPr kumimoji="0" lang="zh-CN" sz="2000" b="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grpSp>
        <p:nvGrpSpPr>
          <p:cNvPr id="18" name="组合 17"/>
          <p:cNvGrpSpPr/>
          <p:nvPr/>
        </p:nvGrpSpPr>
        <p:grpSpPr>
          <a:xfrm flipH="1">
            <a:off x="-3853" y="5624575"/>
            <a:ext cx="6353908" cy="1241841"/>
            <a:chOff x="5838092" y="5605429"/>
            <a:chExt cx="6353908" cy="1241841"/>
          </a:xfrm>
        </p:grpSpPr>
        <p:cxnSp>
          <p:nvCxnSpPr>
            <p:cNvPr id="19" name="直接连接符 18"/>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24"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5"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6"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7"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2" name="文本框 21"/>
          <p:cNvSpPr txBox="1"/>
          <p:nvPr/>
        </p:nvSpPr>
        <p:spPr>
          <a:xfrm>
            <a:off x="1779270" y="704850"/>
            <a:ext cx="2343785" cy="583565"/>
          </a:xfrm>
          <a:prstGeom prst="rect">
            <a:avLst/>
          </a:prstGeom>
          <a:noFill/>
        </p:spPr>
        <p:txBody>
          <a:bodyPr wrap="square" rtlCol="0">
            <a:spAutoFit/>
          </a:bodyPr>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产品介绍</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31" name="文本框 30"/>
          <p:cNvSpPr txBox="1"/>
          <p:nvPr/>
        </p:nvSpPr>
        <p:spPr>
          <a:xfrm>
            <a:off x="4088130" y="1288415"/>
            <a:ext cx="3738880" cy="521970"/>
          </a:xfrm>
          <a:prstGeom prst="rect">
            <a:avLst/>
          </a:prstGeom>
          <a:noFill/>
        </p:spPr>
        <p:txBody>
          <a:bodyPr wrap="none" rtlCol="0">
            <a:spAutoFit/>
          </a:bodyPr>
          <a:p>
            <a:pPr algn="l"/>
            <a:r>
              <a:rPr lang="zh-CN" altLang="en-US" sz="2800" b="1">
                <a:solidFill>
                  <a:srgbClr val="FF0000"/>
                </a:solidFill>
                <a:sym typeface="+mn-ea"/>
              </a:rPr>
              <a:t>追光鸟科技工作室打造</a:t>
            </a:r>
            <a:endParaRPr lang="zh-CN" altLang="en-US" sz="28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2000"/>
                                        <p:tgtEl>
                                          <p:spTgt spid="3"/>
                                        </p:tgtEl>
                                      </p:cBhvr>
                                    </p:animEffect>
                                  </p:childTnLst>
                                </p:cTn>
                              </p:par>
                            </p:childTnLst>
                          </p:cTn>
                        </p:par>
                        <p:par>
                          <p:cTn id="8" fill="hold">
                            <p:stCondLst>
                              <p:cond delay="2000"/>
                            </p:stCondLst>
                            <p:childTnLst>
                              <p:par>
                                <p:cTn id="9" presetID="25"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45"/>
                                        </p:tgtEl>
                                        <p:attrNameLst>
                                          <p:attrName>ppt_w</p:attrName>
                                        </p:attrNameLst>
                                      </p:cBhvr>
                                      <p:tavLst>
                                        <p:tav tm="0">
                                          <p:val>
                                            <p:strVal val="#ppt_w*.05"/>
                                          </p:val>
                                        </p:tav>
                                        <p:tav tm="100000">
                                          <p:val>
                                            <p:strVal val="#ppt_w"/>
                                          </p:val>
                                        </p:tav>
                                      </p:tavLst>
                                    </p:anim>
                                    <p:anim calcmode="lin" valueType="num">
                                      <p:cBhvr>
                                        <p:cTn id="14" dur="1000" fill="hold"/>
                                        <p:tgtEl>
                                          <p:spTgt spid="45"/>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45"/>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45"/>
                                        </p:tgtEl>
                                      </p:cBhvr>
                                    </p:animEffect>
                                  </p:childTnLst>
                                </p:cTn>
                              </p:par>
                            </p:childTnLst>
                          </p:cTn>
                        </p:par>
                        <p:par>
                          <p:cTn id="19" fill="hold">
                            <p:stCondLst>
                              <p:cond delay="3000"/>
                            </p:stCondLst>
                            <p:childTnLst>
                              <p:par>
                                <p:cTn id="20" presetID="25"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25" dur="1000" fill="hold"/>
                                        <p:tgtEl>
                                          <p:spTgt spid="4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48"/>
                                        </p:tgtEl>
                                      </p:cBhvr>
                                    </p:animEffect>
                                  </p:childTnLst>
                                </p:cTn>
                              </p:par>
                            </p:childTnLst>
                          </p:cTn>
                        </p:par>
                        <p:par>
                          <p:cTn id="30" fill="hold">
                            <p:stCondLst>
                              <p:cond delay="4000"/>
                            </p:stCondLst>
                            <p:childTnLst>
                              <p:par>
                                <p:cTn id="31" presetID="25"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decel="50000" fill="hold">
                                          <p:stCondLst>
                                            <p:cond delay="0"/>
                                          </p:stCondLst>
                                        </p:cTn>
                                        <p:tgtEl>
                                          <p:spTgt spid="51"/>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51"/>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51"/>
                                        </p:tgtEl>
                                        <p:attrNameLst>
                                          <p:attrName>ppt_w</p:attrName>
                                        </p:attrNameLst>
                                      </p:cBhvr>
                                      <p:tavLst>
                                        <p:tav tm="0">
                                          <p:val>
                                            <p:strVal val="#ppt_w*.05"/>
                                          </p:val>
                                        </p:tav>
                                        <p:tav tm="100000">
                                          <p:val>
                                            <p:strVal val="#ppt_w"/>
                                          </p:val>
                                        </p:tav>
                                      </p:tavLst>
                                    </p:anim>
                                    <p:anim calcmode="lin" valueType="num">
                                      <p:cBhvr>
                                        <p:cTn id="36" dur="1000" fill="hold"/>
                                        <p:tgtEl>
                                          <p:spTgt spid="51"/>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51"/>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51"/>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51"/>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51"/>
                                        </p:tgtEl>
                                      </p:cBhvr>
                                    </p:animEffect>
                                  </p:childTnLst>
                                </p:cTn>
                              </p:par>
                            </p:childTnLst>
                          </p:cTn>
                        </p:par>
                        <p:par>
                          <p:cTn id="41" fill="hold">
                            <p:stCondLst>
                              <p:cond delay="5000"/>
                            </p:stCondLst>
                            <p:childTnLst>
                              <p:par>
                                <p:cTn id="42" presetID="25" presetClass="entr" presetSubtype="0"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47" dur="1000" fill="hold"/>
                                        <p:tgtEl>
                                          <p:spTgt spid="54"/>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54"/>
                                        </p:tgtEl>
                                      </p:cBhvr>
                                    </p:animEffect>
                                  </p:childTnLst>
                                </p:cTn>
                              </p:par>
                              <p:par>
                                <p:cTn id="52" presetID="42"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53" presetClass="entr" presetSubtype="16"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sym typeface="+mn-ea"/>
              </a:rPr>
              <a:t>核心技术</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sym typeface="+mn-ea"/>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3" name="组合 2"/>
          <p:cNvGrpSpPr/>
          <p:nvPr/>
        </p:nvGrpSpPr>
        <p:grpSpPr>
          <a:xfrm>
            <a:off x="90525" y="2192010"/>
            <a:ext cx="3857625" cy="3045050"/>
            <a:chOff x="291015" y="2330514"/>
            <a:chExt cx="3857625" cy="3045050"/>
          </a:xfrm>
        </p:grpSpPr>
        <p:sp>
          <p:nvSpPr>
            <p:cNvPr id="5" name="矩形: 圆角 4"/>
            <p:cNvSpPr/>
            <p:nvPr/>
          </p:nvSpPr>
          <p:spPr>
            <a:xfrm>
              <a:off x="291015" y="2954779"/>
              <a:ext cx="3857625" cy="2420785"/>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8" name="六边形 17"/>
            <p:cNvSpPr/>
            <p:nvPr/>
          </p:nvSpPr>
          <p:spPr>
            <a:xfrm>
              <a:off x="291015" y="2330514"/>
              <a:ext cx="1474470" cy="1179830"/>
            </a:xfrm>
            <a:prstGeom prst="hexagon">
              <a:avLst/>
            </a:prstGeom>
            <a:solidFill>
              <a:srgbClr val="FFC000"/>
            </a:solidFill>
            <a:ln>
              <a:noFill/>
            </a:ln>
            <a:effectLst>
              <a:outerShdw blurRad="50800" dist="127000" dir="18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文宋体" panose="00000500000000000000" pitchFamily="2" charset="-122"/>
                <a:ea typeface="字魂文宋体" panose="00000500000000000000" pitchFamily="2" charset="-122"/>
              </a:endParaRPr>
            </a:p>
          </p:txBody>
        </p:sp>
        <p:sp>
          <p:nvSpPr>
            <p:cNvPr id="13" name="文本框 12"/>
            <p:cNvSpPr txBox="1"/>
            <p:nvPr/>
          </p:nvSpPr>
          <p:spPr>
            <a:xfrm>
              <a:off x="343243" y="3645111"/>
              <a:ext cx="3805238" cy="1476375"/>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defRPr/>
              </a:pPr>
              <a:r>
                <a:rPr lang="zh-CN" altLang="en-US">
                  <a:uFillTx/>
                  <a:latin typeface="黑体" panose="02010609060101010101" charset="-122"/>
                  <a:ea typeface="黑体" panose="02010609060101010101" charset="-122"/>
                  <a:sym typeface="+mn-ea"/>
                </a:rPr>
                <a:t>我们设备的新鲜度标准分析算法采用先进的</a:t>
              </a:r>
              <a:r>
                <a:rPr lang="zh-CN" altLang="en-US" b="1">
                  <a:gradFill>
                    <a:gsLst>
                      <a:gs pos="0">
                        <a:srgbClr val="E30000"/>
                      </a:gs>
                      <a:gs pos="100000">
                        <a:srgbClr val="760303"/>
                      </a:gs>
                    </a:gsLst>
                    <a:lin scaled="0"/>
                  </a:gradFill>
                  <a:uFillTx/>
                  <a:latin typeface="黑体" panose="02010609060101010101" charset="-122"/>
                  <a:ea typeface="黑体" panose="02010609060101010101" charset="-122"/>
                  <a:sym typeface="+mn-ea"/>
                </a:rPr>
                <a:t>数据处理技术</a:t>
              </a:r>
              <a:r>
                <a:rPr lang="zh-CN" altLang="en-US">
                  <a:uFillTx/>
                  <a:latin typeface="黑体" panose="02010609060101010101" charset="-122"/>
                  <a:ea typeface="黑体" panose="02010609060101010101" charset="-122"/>
                  <a:sym typeface="+mn-ea"/>
                </a:rPr>
                <a:t>，对采集到的数字信号进行去噪、滤波等预处理，并与内置的数据标准库进行对比分析，从而判断食品的新鲜程度</a:t>
              </a:r>
              <a:endParaRPr kumimoji="0" lang="zh-CN" altLang="en-US" sz="1800" i="0" u="none" strike="noStrike" kern="1200" cap="none" spc="0" normalizeH="0" baseline="0" noProof="0" dirty="0">
                <a:ln>
                  <a:noFill/>
                </a:ln>
                <a:effectLst/>
                <a:uLnTx/>
                <a:uFillTx/>
                <a:latin typeface="黑体" panose="02010609060101010101" charset="-122"/>
                <a:ea typeface="黑体" panose="02010609060101010101" charset="-122"/>
                <a:cs typeface="+mn-ea"/>
                <a:sym typeface="+mn-ea"/>
              </a:endParaRPr>
            </a:p>
          </p:txBody>
        </p:sp>
      </p:grpSp>
      <p:grpSp>
        <p:nvGrpSpPr>
          <p:cNvPr id="21" name="组合 20"/>
          <p:cNvGrpSpPr/>
          <p:nvPr/>
        </p:nvGrpSpPr>
        <p:grpSpPr>
          <a:xfrm>
            <a:off x="4121467" y="2798495"/>
            <a:ext cx="3857625" cy="2556329"/>
            <a:chOff x="4747489" y="4039208"/>
            <a:chExt cx="3857625" cy="2556329"/>
          </a:xfrm>
        </p:grpSpPr>
        <p:sp>
          <p:nvSpPr>
            <p:cNvPr id="22" name="文本框 21"/>
            <p:cNvSpPr txBox="1"/>
            <p:nvPr/>
          </p:nvSpPr>
          <p:spPr>
            <a:xfrm>
              <a:off x="5087647" y="4787057"/>
              <a:ext cx="3177309" cy="1808480"/>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1216660" rtl="0" eaLnBrk="1" fontAlgn="auto" latinLnBrk="0" hangingPunct="1">
                <a:lnSpc>
                  <a:spcPct val="100000"/>
                </a:lnSpc>
                <a:spcBef>
                  <a:spcPct val="20000"/>
                </a:spcBef>
                <a:spcAft>
                  <a:spcPts val="0"/>
                </a:spcAft>
                <a:buClrTx/>
                <a:buSzTx/>
                <a:buFontTx/>
                <a:buNone/>
                <a:defRPr/>
              </a:pPr>
              <a:r>
                <a:rPr lang="zh-CN" altLang="en-US">
                  <a:uFillTx/>
                  <a:latin typeface="黑体" panose="02010609060101010101" charset="-122"/>
                  <a:ea typeface="黑体" panose="02010609060101010101" charset="-122"/>
                  <a:sym typeface="+mn-ea"/>
                </a:rPr>
                <a:t>我们设备的显示屏采用</a:t>
              </a:r>
              <a:r>
                <a:rPr lang="zh-CN" altLang="en-US" b="1">
                  <a:gradFill>
                    <a:gsLst>
                      <a:gs pos="0">
                        <a:srgbClr val="E30000"/>
                      </a:gs>
                      <a:gs pos="100000">
                        <a:srgbClr val="760303"/>
                      </a:gs>
                    </a:gsLst>
                    <a:lin scaled="0"/>
                  </a:gradFill>
                  <a:uFillTx/>
                  <a:latin typeface="黑体" panose="02010609060101010101" charset="-122"/>
                  <a:ea typeface="黑体" panose="02010609060101010101" charset="-122"/>
                  <a:sym typeface="+mn-ea"/>
                </a:rPr>
                <a:t>高清晰度、高亮度的设计</a:t>
              </a:r>
              <a:r>
                <a:rPr lang="zh-CN" altLang="en-US">
                  <a:uFillTx/>
                  <a:latin typeface="黑体" panose="02010609060101010101" charset="-122"/>
                  <a:ea typeface="黑体" panose="02010609060101010101" charset="-122"/>
                  <a:sym typeface="+mn-ea"/>
                </a:rPr>
                <a:t>，能够实时显示食品的新鲜程度数据，让用户一目了然地了解食品的新鲜状况</a:t>
              </a:r>
              <a:endParaRPr lang="zh-CN" altLang="en-US">
                <a:solidFill>
                  <a:schemeClr val="tx1"/>
                </a:solidFill>
                <a:uFillTx/>
                <a:latin typeface="黑体" panose="02010609060101010101" charset="-122"/>
                <a:ea typeface="黑体" panose="02010609060101010101" charset="-122"/>
              </a:endParaRPr>
            </a:p>
            <a:p>
              <a:pPr marL="0" marR="0" lvl="0" indent="0" algn="l" defTabSz="1216660" rtl="0" eaLnBrk="1" fontAlgn="auto" latinLnBrk="0" hangingPunct="1">
                <a:lnSpc>
                  <a:spcPct val="100000"/>
                </a:lnSpc>
                <a:spcBef>
                  <a:spcPct val="20000"/>
                </a:spcBef>
                <a:spcAft>
                  <a:spcPts val="0"/>
                </a:spcAft>
                <a:buClrTx/>
                <a:buSzTx/>
                <a:buFontTx/>
                <a:buNone/>
                <a:defRPr/>
              </a:pPr>
              <a:endParaRPr kumimoji="0" lang="en-US" altLang="zh-CN" sz="1800" i="0" u="none" strike="noStrike" kern="1200" cap="none" spc="0" normalizeH="0" baseline="0" noProof="0" dirty="0">
                <a:ln>
                  <a:noFill/>
                </a:ln>
                <a:effectLst/>
                <a:uLnTx/>
                <a:uFillTx/>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23" name="矩形: 圆角 22"/>
            <p:cNvSpPr/>
            <p:nvPr/>
          </p:nvSpPr>
          <p:spPr>
            <a:xfrm>
              <a:off x="4747489" y="4039208"/>
              <a:ext cx="3857625" cy="2420785"/>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grpSp>
        <p:nvGrpSpPr>
          <p:cNvPr id="32" name="组合 31"/>
          <p:cNvGrpSpPr/>
          <p:nvPr/>
        </p:nvGrpSpPr>
        <p:grpSpPr>
          <a:xfrm>
            <a:off x="8177810" y="2303175"/>
            <a:ext cx="3857625" cy="2882450"/>
            <a:chOff x="8137416" y="887981"/>
            <a:chExt cx="3857625" cy="2882450"/>
          </a:xfrm>
        </p:grpSpPr>
        <p:sp>
          <p:nvSpPr>
            <p:cNvPr id="33" name="文本框 32"/>
            <p:cNvSpPr txBox="1"/>
            <p:nvPr/>
          </p:nvSpPr>
          <p:spPr>
            <a:xfrm>
              <a:off x="8477574" y="2153212"/>
              <a:ext cx="3177309" cy="1217295"/>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1216660" rtl="0" eaLnBrk="1" fontAlgn="auto" latinLnBrk="0" hangingPunct="1">
                <a:lnSpc>
                  <a:spcPct val="100000"/>
                </a:lnSpc>
                <a:spcBef>
                  <a:spcPct val="20000"/>
                </a:spcBef>
                <a:spcAft>
                  <a:spcPts val="0"/>
                </a:spcAft>
                <a:buClrTx/>
                <a:buSzTx/>
                <a:buFontTx/>
                <a:buNone/>
                <a:defRPr/>
              </a:pPr>
              <a:r>
                <a:rPr lang="zh-CN" altLang="en-US" sz="1800">
                  <a:uFillTx/>
                  <a:latin typeface="黑体" panose="02010609060101010101" charset="-122"/>
                  <a:ea typeface="黑体" panose="02010609060101010101" charset="-122"/>
                  <a:sym typeface="+mn-ea"/>
                </a:rPr>
                <a:t>我们的设备采用</a:t>
              </a:r>
              <a:r>
                <a:rPr lang="zh-CN" altLang="en-US" sz="1800" b="1">
                  <a:gradFill>
                    <a:gsLst>
                      <a:gs pos="0">
                        <a:srgbClr val="E30000"/>
                      </a:gs>
                      <a:gs pos="100000">
                        <a:srgbClr val="760303"/>
                      </a:gs>
                    </a:gsLst>
                    <a:lin scaled="0"/>
                  </a:gradFill>
                  <a:uFillTx/>
                  <a:latin typeface="黑体" panose="02010609060101010101" charset="-122"/>
                  <a:ea typeface="黑体" panose="02010609060101010101" charset="-122"/>
                  <a:sym typeface="+mn-ea"/>
                </a:rPr>
                <a:t>低功耗设计，节能环保</a:t>
              </a:r>
              <a:r>
                <a:rPr lang="zh-CN" altLang="en-US" sz="1800">
                  <a:uFillTx/>
                  <a:latin typeface="黑体" panose="02010609060101010101" charset="-122"/>
                  <a:ea typeface="黑体" panose="02010609060101010101" charset="-122"/>
                  <a:sym typeface="+mn-ea"/>
                </a:rPr>
                <a:t>，具有更长的使用寿命</a:t>
              </a:r>
              <a:endParaRPr lang="zh-CN" altLang="en-US" sz="1800">
                <a:solidFill>
                  <a:schemeClr val="tx1"/>
                </a:solidFill>
                <a:uFillTx/>
                <a:latin typeface="黑体" panose="02010609060101010101" charset="-122"/>
                <a:ea typeface="黑体" panose="02010609060101010101" charset="-122"/>
              </a:endParaRPr>
            </a:p>
            <a:p>
              <a:pPr marL="0" marR="0" lvl="0" indent="0" algn="l" defTabSz="1216660"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effectLst/>
                <a:uLnTx/>
                <a:uFillTx/>
                <a:latin typeface="仿宋" panose="02010609060101010101" charset="-122"/>
                <a:ea typeface="仿宋" panose="02010609060101010101" charset="-122"/>
                <a:cs typeface="+mn-ea"/>
                <a:sym typeface="Arial" panose="020B0604020202020204" pitchFamily="34" charset="0"/>
              </a:endParaRPr>
            </a:p>
          </p:txBody>
        </p:sp>
        <p:sp>
          <p:nvSpPr>
            <p:cNvPr id="34" name="矩形: 圆角 33"/>
            <p:cNvSpPr/>
            <p:nvPr/>
          </p:nvSpPr>
          <p:spPr>
            <a:xfrm>
              <a:off x="8137416" y="1349646"/>
              <a:ext cx="3857625" cy="2420785"/>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38" name="文本框 37"/>
            <p:cNvSpPr txBox="1"/>
            <p:nvPr/>
          </p:nvSpPr>
          <p:spPr>
            <a:xfrm>
              <a:off x="9411891" y="887981"/>
              <a:ext cx="377174" cy="460375"/>
            </a:xfrm>
            <a:prstGeom prst="rect">
              <a:avLst/>
            </a:prstGeom>
            <a:noFill/>
          </p:spPr>
          <p:txBody>
            <a:bodyPr wrap="square">
              <a:spAutoFit/>
            </a:bodyPr>
            <a:lstStyle/>
            <a:p>
              <a:endParaRPr lang="zh-CN" altLang="en-US" sz="2400" dirty="0">
                <a:latin typeface="字魂文宋体" panose="00000500000000000000" pitchFamily="2" charset="-122"/>
                <a:ea typeface="字魂文宋体" panose="00000500000000000000" pitchFamily="2" charset="-122"/>
              </a:endParaRPr>
            </a:p>
          </p:txBody>
        </p:sp>
      </p:grpSp>
      <p:grpSp>
        <p:nvGrpSpPr>
          <p:cNvPr id="43" name="组合 42"/>
          <p:cNvGrpSpPr/>
          <p:nvPr/>
        </p:nvGrpSpPr>
        <p:grpSpPr>
          <a:xfrm flipH="1">
            <a:off x="-3853" y="5624575"/>
            <a:ext cx="6353908" cy="1241841"/>
            <a:chOff x="5838092" y="5605429"/>
            <a:chExt cx="6353908" cy="1241841"/>
          </a:xfrm>
        </p:grpSpPr>
        <p:cxnSp>
          <p:nvCxnSpPr>
            <p:cNvPr id="44" name="直接连接符 43"/>
            <p:cNvCxnSpPr/>
            <p:nvPr/>
          </p:nvCxnSpPr>
          <p:spPr>
            <a:xfrm flipV="1">
              <a:off x="5838092" y="5605429"/>
              <a:ext cx="6353908" cy="1234212"/>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457261" y="5927574"/>
              <a:ext cx="4734739" cy="919696"/>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9220298" y="6249718"/>
              <a:ext cx="2971702" cy="577237"/>
            </a:xfrm>
            <a:prstGeom prst="line">
              <a:avLst/>
            </a:prstGeom>
            <a:ln>
              <a:solidFill>
                <a:srgbClr val="99813A"/>
              </a:solidFill>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48"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49"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50"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51"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2" name="文本框 1"/>
          <p:cNvSpPr txBox="1"/>
          <p:nvPr/>
        </p:nvSpPr>
        <p:spPr>
          <a:xfrm>
            <a:off x="339090" y="2320925"/>
            <a:ext cx="977265" cy="922020"/>
          </a:xfrm>
          <a:prstGeom prst="rect">
            <a:avLst/>
          </a:prstGeom>
          <a:noFill/>
        </p:spPr>
        <p:txBody>
          <a:bodyPr wrap="square" rtlCol="0">
            <a:spAutoFit/>
          </a:bodyPr>
          <a:p>
            <a:pPr algn="ctr"/>
            <a:r>
              <a:rPr lang="zh-CN" altLang="en-US" b="1">
                <a:gradFill>
                  <a:gsLst>
                    <a:gs pos="0">
                      <a:srgbClr val="012D86"/>
                    </a:gs>
                    <a:gs pos="100000">
                      <a:srgbClr val="0E2557"/>
                    </a:gs>
                  </a:gsLst>
                  <a:lin scaled="0"/>
                </a:gradFill>
                <a:uFillTx/>
                <a:sym typeface="+mn-ea"/>
              </a:rPr>
              <a:t>新鲜度标准分析算法</a:t>
            </a:r>
            <a:endParaRPr lang="zh-CN" altLang="en-US" b="1">
              <a:gradFill>
                <a:gsLst>
                  <a:gs pos="0">
                    <a:srgbClr val="012D86"/>
                  </a:gs>
                  <a:gs pos="100000">
                    <a:srgbClr val="0E2557"/>
                  </a:gs>
                </a:gsLst>
                <a:lin scaled="0"/>
              </a:gradFill>
              <a:uFillTx/>
              <a:sym typeface="+mn-ea"/>
            </a:endParaRPr>
          </a:p>
        </p:txBody>
      </p:sp>
      <p:sp>
        <p:nvSpPr>
          <p:cNvPr id="52" name="六边形 51"/>
          <p:cNvSpPr/>
          <p:nvPr/>
        </p:nvSpPr>
        <p:spPr>
          <a:xfrm>
            <a:off x="4120870" y="2192010"/>
            <a:ext cx="1474470" cy="1179830"/>
          </a:xfrm>
          <a:prstGeom prst="hexagon">
            <a:avLst/>
          </a:prstGeom>
          <a:solidFill>
            <a:srgbClr val="FFC000"/>
          </a:solidFill>
          <a:ln>
            <a:noFill/>
          </a:ln>
          <a:effectLst>
            <a:outerShdw blurRad="50800" dist="127000" dir="18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文宋体" panose="00000500000000000000" pitchFamily="2" charset="-122"/>
              <a:ea typeface="字魂文宋体" panose="00000500000000000000" pitchFamily="2" charset="-122"/>
            </a:endParaRPr>
          </a:p>
        </p:txBody>
      </p:sp>
      <p:sp>
        <p:nvSpPr>
          <p:cNvPr id="53" name="文本框 52"/>
          <p:cNvSpPr txBox="1"/>
          <p:nvPr/>
        </p:nvSpPr>
        <p:spPr>
          <a:xfrm>
            <a:off x="4392930" y="2459355"/>
            <a:ext cx="931545" cy="645160"/>
          </a:xfrm>
          <a:prstGeom prst="rect">
            <a:avLst/>
          </a:prstGeom>
          <a:noFill/>
        </p:spPr>
        <p:txBody>
          <a:bodyPr wrap="square" rtlCol="0">
            <a:spAutoFit/>
          </a:bodyPr>
          <a:p>
            <a:pPr algn="ctr">
              <a:buClrTx/>
              <a:buSzTx/>
              <a:buFontTx/>
            </a:pPr>
            <a:r>
              <a:rPr lang="zh-CN" altLang="en-US" b="1">
                <a:gradFill>
                  <a:gsLst>
                    <a:gs pos="0">
                      <a:srgbClr val="012D86"/>
                    </a:gs>
                    <a:gs pos="100000">
                      <a:srgbClr val="0E2557"/>
                    </a:gs>
                  </a:gsLst>
                  <a:lin scaled="0"/>
                </a:gradFill>
                <a:uFillTx/>
                <a:sym typeface="+mn-ea"/>
              </a:rPr>
              <a:t>显示屏技术</a:t>
            </a:r>
            <a:endParaRPr lang="zh-CN" altLang="en-US" b="1">
              <a:gradFill>
                <a:gsLst>
                  <a:gs pos="0">
                    <a:srgbClr val="012D86"/>
                  </a:gs>
                  <a:gs pos="100000">
                    <a:srgbClr val="0E2557"/>
                  </a:gs>
                </a:gsLst>
                <a:lin scaled="0"/>
              </a:gradFill>
              <a:uFillTx/>
            </a:endParaRPr>
          </a:p>
        </p:txBody>
      </p:sp>
      <p:sp>
        <p:nvSpPr>
          <p:cNvPr id="54" name="六边形 53"/>
          <p:cNvSpPr/>
          <p:nvPr/>
        </p:nvSpPr>
        <p:spPr>
          <a:xfrm>
            <a:off x="8177250" y="2192010"/>
            <a:ext cx="1474470" cy="1179830"/>
          </a:xfrm>
          <a:prstGeom prst="hexagon">
            <a:avLst/>
          </a:prstGeom>
          <a:solidFill>
            <a:srgbClr val="FFC000"/>
          </a:solidFill>
          <a:ln>
            <a:noFill/>
          </a:ln>
          <a:effectLst>
            <a:outerShdw blurRad="50800" dist="127000" dir="18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字魂文宋体" panose="00000500000000000000" pitchFamily="2" charset="-122"/>
              <a:ea typeface="字魂文宋体" panose="00000500000000000000" pitchFamily="2" charset="-122"/>
            </a:endParaRPr>
          </a:p>
        </p:txBody>
      </p:sp>
      <p:sp>
        <p:nvSpPr>
          <p:cNvPr id="55" name="文本框 54"/>
          <p:cNvSpPr txBox="1"/>
          <p:nvPr/>
        </p:nvSpPr>
        <p:spPr>
          <a:xfrm>
            <a:off x="8442325" y="2459355"/>
            <a:ext cx="1009650" cy="922020"/>
          </a:xfrm>
          <a:prstGeom prst="rect">
            <a:avLst/>
          </a:prstGeom>
          <a:noFill/>
        </p:spPr>
        <p:txBody>
          <a:bodyPr wrap="square" rtlCol="0">
            <a:spAutoFit/>
          </a:bodyPr>
          <a:p>
            <a:pPr algn="ctr">
              <a:buClrTx/>
              <a:buSzTx/>
              <a:buFontTx/>
            </a:pPr>
            <a:r>
              <a:rPr lang="zh-CN" altLang="en-US" b="1">
                <a:gradFill>
                  <a:gsLst>
                    <a:gs pos="0">
                      <a:srgbClr val="012D86"/>
                    </a:gs>
                    <a:gs pos="100000">
                      <a:srgbClr val="0E2557"/>
                    </a:gs>
                  </a:gsLst>
                  <a:lin scaled="0"/>
                </a:gradFill>
                <a:uFillTx/>
                <a:sym typeface="+mn-ea"/>
              </a:rPr>
              <a:t>低功耗设计</a:t>
            </a:r>
            <a:endParaRPr lang="zh-CN" altLang="en-US" b="1">
              <a:gradFill>
                <a:gsLst>
                  <a:gs pos="0">
                    <a:srgbClr val="012D86"/>
                  </a:gs>
                  <a:gs pos="100000">
                    <a:srgbClr val="0E2557"/>
                  </a:gs>
                </a:gsLst>
                <a:lin scaled="0"/>
              </a:gradFill>
              <a:uFillTx/>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ppt_x</p:attrName>
                                        </p:attrNameLst>
                                      </p:cBhvr>
                                      <p:tavLst>
                                        <p:tav tm="0">
                                          <p:val>
                                            <p:fltVal val="0.5"/>
                                          </p:val>
                                        </p:tav>
                                        <p:tav tm="100000">
                                          <p:val>
                                            <p:strVal val="#ppt_x"/>
                                          </p:val>
                                        </p:tav>
                                      </p:tavLst>
                                    </p:anim>
                                    <p:anim calcmode="lin" valueType="num">
                                      <p:cBhvr>
                                        <p:cTn id="16" dur="500" fill="hold"/>
                                        <p:tgtEl>
                                          <p:spTgt spid="3"/>
                                        </p:tgtEl>
                                        <p:attrNameLst>
                                          <p:attrName>ppt_y</p:attrName>
                                        </p:attrNameLst>
                                      </p:cBhvr>
                                      <p:tavLst>
                                        <p:tav tm="0">
                                          <p:val>
                                            <p:fltVal val="0.5"/>
                                          </p:val>
                                        </p:tav>
                                        <p:tav tm="100000">
                                          <p:val>
                                            <p:strVal val="#ppt_y"/>
                                          </p:val>
                                        </p:tav>
                                      </p:tavLst>
                                    </p:anim>
                                  </p:childTnLst>
                                </p:cTn>
                              </p:par>
                            </p:childTnLst>
                          </p:cTn>
                        </p:par>
                        <p:par>
                          <p:cTn id="17" fill="hold">
                            <p:stCondLst>
                              <p:cond delay="1500"/>
                            </p:stCondLst>
                            <p:childTnLst>
                              <p:par>
                                <p:cTn id="18" presetID="23" presetClass="entr" presetSubtype="52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 calcmode="lin" valueType="num">
                                      <p:cBhvr>
                                        <p:cTn id="22" dur="500" fill="hold"/>
                                        <p:tgtEl>
                                          <p:spTgt spid="21"/>
                                        </p:tgtEl>
                                        <p:attrNameLst>
                                          <p:attrName>ppt_x</p:attrName>
                                        </p:attrNameLst>
                                      </p:cBhvr>
                                      <p:tavLst>
                                        <p:tav tm="0">
                                          <p:val>
                                            <p:fltVal val="0.5"/>
                                          </p:val>
                                        </p:tav>
                                        <p:tav tm="100000">
                                          <p:val>
                                            <p:strVal val="#ppt_x"/>
                                          </p:val>
                                        </p:tav>
                                      </p:tavLst>
                                    </p:anim>
                                    <p:anim calcmode="lin" valueType="num">
                                      <p:cBhvr>
                                        <p:cTn id="23" dur="500" fill="hold"/>
                                        <p:tgtEl>
                                          <p:spTgt spid="21"/>
                                        </p:tgtEl>
                                        <p:attrNameLst>
                                          <p:attrName>ppt_y</p:attrName>
                                        </p:attrNameLst>
                                      </p:cBhvr>
                                      <p:tavLst>
                                        <p:tav tm="0">
                                          <p:val>
                                            <p:fltVal val="0.5"/>
                                          </p:val>
                                        </p:tav>
                                        <p:tav tm="100000">
                                          <p:val>
                                            <p:strVal val="#ppt_y"/>
                                          </p:val>
                                        </p:tav>
                                      </p:tavLst>
                                    </p:anim>
                                  </p:childTnLst>
                                </p:cTn>
                              </p:par>
                            </p:childTnLst>
                          </p:cTn>
                        </p:par>
                        <p:par>
                          <p:cTn id="24" fill="hold">
                            <p:stCondLst>
                              <p:cond delay="2000"/>
                            </p:stCondLst>
                            <p:childTnLst>
                              <p:par>
                                <p:cTn id="25" presetID="23" presetClass="entr" presetSubtype="528"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 calcmode="lin" valueType="num">
                                      <p:cBhvr>
                                        <p:cTn id="29" dur="500" fill="hold"/>
                                        <p:tgtEl>
                                          <p:spTgt spid="32"/>
                                        </p:tgtEl>
                                        <p:attrNameLst>
                                          <p:attrName>ppt_x</p:attrName>
                                        </p:attrNameLst>
                                      </p:cBhvr>
                                      <p:tavLst>
                                        <p:tav tm="0">
                                          <p:val>
                                            <p:fltVal val="0.5"/>
                                          </p:val>
                                        </p:tav>
                                        <p:tav tm="100000">
                                          <p:val>
                                            <p:strVal val="#ppt_x"/>
                                          </p:val>
                                        </p:tav>
                                      </p:tavLst>
                                    </p:anim>
                                    <p:anim calcmode="lin" valueType="num">
                                      <p:cBhvr>
                                        <p:cTn id="30" dur="500" fill="hold"/>
                                        <p:tgtEl>
                                          <p:spTgt spid="32"/>
                                        </p:tgtEl>
                                        <p:attrNameLst>
                                          <p:attrName>ppt_y</p:attrName>
                                        </p:attrNameLst>
                                      </p:cBhvr>
                                      <p:tavLst>
                                        <p:tav tm="0">
                                          <p:val>
                                            <p:fltVal val="0.5"/>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rot="9102295">
            <a:off x="-242086" y="-103296"/>
            <a:ext cx="1975916" cy="1451753"/>
            <a:chOff x="622382" y="355604"/>
            <a:chExt cx="1975916" cy="1451753"/>
          </a:xfrm>
          <a:solidFill>
            <a:srgbClr val="FFC000"/>
          </a:solidFill>
        </p:grpSpPr>
        <p:sp>
          <p:nvSpPr>
            <p:cNvPr id="4" name="矩形 3"/>
            <p:cNvSpPr/>
            <p:nvPr>
              <p:custDataLst>
                <p:tags r:id="rId1"/>
              </p:custDataLst>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sp>
          <p:nvSpPr>
            <p:cNvPr id="6" name="矩形 5"/>
            <p:cNvSpPr/>
            <p:nvPr>
              <p:custDataLst>
                <p:tags r:id="rId2"/>
              </p:custDataLst>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sp>
          <p:nvSpPr>
            <p:cNvPr id="7" name="矩形 6"/>
            <p:cNvSpPr/>
            <p:nvPr>
              <p:custDataLst>
                <p:tags r:id="rId3"/>
              </p:custDataLst>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grpSp>
      <p:sp>
        <p:nvSpPr>
          <p:cNvPr id="42" name="任意多边形: 形状 3"/>
          <p:cNvSpPr/>
          <p:nvPr>
            <p:custDataLst>
              <p:tags r:id="rId4"/>
            </p:custDataLst>
          </p:nvPr>
        </p:nvSpPr>
        <p:spPr>
          <a:xfrm>
            <a:off x="-8792" y="98"/>
            <a:ext cx="3703337" cy="2585737"/>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graphicFrame>
        <p:nvGraphicFramePr>
          <p:cNvPr id="44" name="表格 43"/>
          <p:cNvGraphicFramePr/>
          <p:nvPr>
            <p:custDataLst>
              <p:tags r:id="rId5"/>
            </p:custDataLst>
          </p:nvPr>
        </p:nvGraphicFramePr>
        <p:xfrm>
          <a:off x="1373505" y="2496185"/>
          <a:ext cx="10016490" cy="2999740"/>
        </p:xfrm>
        <a:graphic>
          <a:graphicData uri="http://schemas.openxmlformats.org/drawingml/2006/table">
            <a:tbl>
              <a:tblPr firstRow="1" bandRow="1">
                <a:tableStyleId>{00A15C55-8517-42AA-B614-E9B94910E393}</a:tableStyleId>
              </a:tblPr>
              <a:tblGrid>
                <a:gridCol w="1741805"/>
                <a:gridCol w="2756535"/>
                <a:gridCol w="2722880"/>
                <a:gridCol w="2795270"/>
              </a:tblGrid>
              <a:tr h="577850">
                <a:tc>
                  <a:txBody>
                    <a:bodyPr/>
                    <a:p>
                      <a:pPr>
                        <a:buNone/>
                      </a:pPr>
                      <a:r>
                        <a:rPr lang="en-US" altLang="zh-CN"/>
                        <a:t>        </a:t>
                      </a:r>
                      <a:r>
                        <a:rPr lang="zh-CN" altLang="en-US"/>
                        <a:t>竞品名称</a:t>
                      </a:r>
                      <a:endParaRPr lang="zh-CN" altLang="en-US"/>
                    </a:p>
                  </a:txBody>
                  <a:tcPr/>
                </a:tc>
                <a:tc>
                  <a:txBody>
                    <a:bodyPr/>
                    <a:p>
                      <a:pPr algn="ctr">
                        <a:buNone/>
                      </a:pPr>
                      <a:r>
                        <a:rPr lang="zh-CN" altLang="en-US"/>
                        <a:t>追光鸟检测仪</a:t>
                      </a:r>
                      <a:endParaRPr lang="zh-CN" altLang="en-US"/>
                    </a:p>
                  </a:txBody>
                  <a:tcPr/>
                </a:tc>
                <a:tc>
                  <a:txBody>
                    <a:bodyPr/>
                    <a:p>
                      <a:pPr algn="ctr">
                        <a:buNone/>
                      </a:pPr>
                      <a:r>
                        <a:rPr lang="zh-CN" altLang="en-US"/>
                        <a:t>铁塔检测仪</a:t>
                      </a:r>
                      <a:endParaRPr lang="zh-CN" altLang="en-US"/>
                    </a:p>
                  </a:txBody>
                  <a:tcPr/>
                </a:tc>
                <a:tc>
                  <a:txBody>
                    <a:bodyPr/>
                    <a:p>
                      <a:pPr algn="ctr">
                        <a:buNone/>
                      </a:pPr>
                      <a:r>
                        <a:rPr lang="zh-CN" altLang="en-US"/>
                        <a:t>骑士检测仪器</a:t>
                      </a:r>
                      <a:endParaRPr lang="zh-CN" altLang="en-US"/>
                    </a:p>
                  </a:txBody>
                  <a:tcPr/>
                </a:tc>
              </a:tr>
              <a:tr h="578485">
                <a:tc>
                  <a:txBody>
                    <a:bodyPr/>
                    <a:p>
                      <a:pPr>
                        <a:buNone/>
                      </a:pPr>
                      <a:r>
                        <a:rPr lang="en-US" altLang="zh-CN"/>
                        <a:t>            </a:t>
                      </a:r>
                      <a:r>
                        <a:rPr lang="zh-CN" altLang="en-US"/>
                        <a:t>价格</a:t>
                      </a:r>
                      <a:endParaRPr lang="zh-CN" altLang="en-US"/>
                    </a:p>
                  </a:txBody>
                  <a:tcPr/>
                </a:tc>
                <a:tc>
                  <a:txBody>
                    <a:bodyPr/>
                    <a:p>
                      <a:pPr algn="ctr">
                        <a:buNone/>
                      </a:pPr>
                      <a:r>
                        <a:rPr lang="en-US" altLang="zh-CN"/>
                        <a:t>199</a:t>
                      </a:r>
                      <a:r>
                        <a:rPr lang="zh-CN" altLang="en-US"/>
                        <a:t>元</a:t>
                      </a:r>
                      <a:r>
                        <a:rPr lang="en-US" altLang="zh-CN"/>
                        <a:t>/</a:t>
                      </a:r>
                      <a:r>
                        <a:rPr lang="zh-CN" altLang="en-US"/>
                        <a:t>个</a:t>
                      </a:r>
                      <a:endParaRPr lang="zh-CN" altLang="en-US"/>
                    </a:p>
                  </a:txBody>
                  <a:tcPr/>
                </a:tc>
                <a:tc>
                  <a:txBody>
                    <a:bodyPr/>
                    <a:p>
                      <a:pPr algn="ctr">
                        <a:buNone/>
                      </a:pPr>
                      <a:r>
                        <a:rPr lang="en-US" altLang="zh-CN"/>
                        <a:t>399/</a:t>
                      </a:r>
                      <a:r>
                        <a:rPr lang="zh-CN" altLang="en-US"/>
                        <a:t>个</a:t>
                      </a:r>
                      <a:endParaRPr lang="zh-CN" altLang="en-US"/>
                    </a:p>
                  </a:txBody>
                  <a:tcPr/>
                </a:tc>
                <a:tc>
                  <a:txBody>
                    <a:bodyPr/>
                    <a:p>
                      <a:pPr algn="ctr">
                        <a:buNone/>
                      </a:pPr>
                      <a:r>
                        <a:rPr lang="en-US" altLang="zh-CN"/>
                        <a:t>699/</a:t>
                      </a:r>
                      <a:r>
                        <a:rPr lang="zh-CN" altLang="en-US"/>
                        <a:t>个</a:t>
                      </a:r>
                      <a:endParaRPr lang="zh-CN" altLang="en-US"/>
                    </a:p>
                  </a:txBody>
                  <a:tcPr/>
                </a:tc>
              </a:tr>
              <a:tr h="738505">
                <a:tc>
                  <a:txBody>
                    <a:bodyPr/>
                    <a:p>
                      <a:pPr algn="ctr">
                        <a:buNone/>
                      </a:pPr>
                      <a:r>
                        <a:rPr lang="zh-CN" altLang="en-US"/>
                        <a:t>应用范围</a:t>
                      </a:r>
                      <a:endParaRPr lang="zh-CN" altLang="en-US"/>
                    </a:p>
                  </a:txBody>
                  <a:tcPr/>
                </a:tc>
                <a:tc>
                  <a:txBody>
                    <a:bodyPr/>
                    <a:p>
                      <a:pPr>
                        <a:buNone/>
                      </a:pPr>
                      <a:r>
                        <a:rPr lang="zh-CN" altLang="en-US"/>
                        <a:t>蔬菜，水果，肉类等，应用广泛</a:t>
                      </a:r>
                      <a:endParaRPr lang="zh-CN" altLang="en-US"/>
                    </a:p>
                  </a:txBody>
                  <a:tcPr/>
                </a:tc>
                <a:tc>
                  <a:txBody>
                    <a:bodyPr/>
                    <a:p>
                      <a:pPr algn="ctr">
                        <a:buNone/>
                      </a:pPr>
                      <a:r>
                        <a:rPr lang="zh-CN" altLang="en-US"/>
                        <a:t>蔬菜，应用单一</a:t>
                      </a:r>
                      <a:endParaRPr lang="zh-CN" altLang="en-US"/>
                    </a:p>
                  </a:txBody>
                  <a:tcPr/>
                </a:tc>
                <a:tc>
                  <a:txBody>
                    <a:bodyPr/>
                    <a:p>
                      <a:pPr algn="ctr">
                        <a:buNone/>
                      </a:pPr>
                      <a:r>
                        <a:rPr lang="zh-CN" altLang="en-US"/>
                        <a:t>水果，应用单一</a:t>
                      </a:r>
                      <a:endParaRPr lang="zh-CN" altLang="en-US"/>
                    </a:p>
                  </a:txBody>
                  <a:tcPr/>
                </a:tc>
              </a:tr>
              <a:tr h="578485">
                <a:tc>
                  <a:txBody>
                    <a:bodyPr/>
                    <a:p>
                      <a:pPr algn="ctr">
                        <a:buNone/>
                      </a:pPr>
                      <a:r>
                        <a:rPr lang="zh-CN" altLang="en-US"/>
                        <a:t>充电速度</a:t>
                      </a:r>
                      <a:endParaRPr lang="zh-CN" altLang="en-US"/>
                    </a:p>
                  </a:txBody>
                  <a:tcPr/>
                </a:tc>
                <a:tc>
                  <a:txBody>
                    <a:bodyPr/>
                    <a:p>
                      <a:pPr algn="ctr">
                        <a:buNone/>
                      </a:pPr>
                      <a:r>
                        <a:rPr lang="en-US" altLang="zh-CN"/>
                        <a:t>2</a:t>
                      </a:r>
                      <a:r>
                        <a:rPr lang="zh-CN" altLang="en-US"/>
                        <a:t>个小时充满</a:t>
                      </a:r>
                      <a:endParaRPr lang="zh-CN" altLang="en-US"/>
                    </a:p>
                  </a:txBody>
                  <a:tcPr/>
                </a:tc>
                <a:tc>
                  <a:txBody>
                    <a:bodyPr/>
                    <a:p>
                      <a:pPr algn="ctr">
                        <a:buNone/>
                      </a:pPr>
                      <a:r>
                        <a:rPr lang="en-US" altLang="zh-CN"/>
                        <a:t>4</a:t>
                      </a:r>
                      <a:r>
                        <a:rPr lang="zh-CN" altLang="en-US"/>
                        <a:t>个小时充满</a:t>
                      </a:r>
                      <a:endParaRPr lang="zh-CN" altLang="en-US"/>
                    </a:p>
                  </a:txBody>
                  <a:tcPr/>
                </a:tc>
                <a:tc>
                  <a:txBody>
                    <a:bodyPr/>
                    <a:p>
                      <a:pPr algn="ctr">
                        <a:buNone/>
                      </a:pPr>
                      <a:r>
                        <a:rPr lang="en-US" altLang="zh-CN"/>
                        <a:t>6</a:t>
                      </a:r>
                      <a:r>
                        <a:rPr lang="zh-CN" altLang="en-US"/>
                        <a:t>个小时充满</a:t>
                      </a:r>
                      <a:endParaRPr lang="zh-CN" altLang="en-US"/>
                    </a:p>
                  </a:txBody>
                  <a:tcPr/>
                </a:tc>
              </a:tr>
              <a:tr h="526415">
                <a:tc>
                  <a:txBody>
                    <a:bodyPr/>
                    <a:p>
                      <a:pPr algn="ctr">
                        <a:buNone/>
                      </a:pPr>
                      <a:r>
                        <a:rPr lang="en-US" altLang="zh-CN"/>
                        <a:t>传感器校准                                             </a:t>
                      </a:r>
                      <a:endParaRPr lang="en-US" altLang="zh-CN"/>
                    </a:p>
                  </a:txBody>
                  <a:tcPr/>
                </a:tc>
                <a:tc>
                  <a:txBody>
                    <a:bodyPr/>
                    <a:p>
                      <a:pPr>
                        <a:buNone/>
                      </a:pPr>
                      <a:r>
                        <a:rPr lang="zh-CN" altLang="en-US"/>
                        <a:t>校准速度快，操作门槛低</a:t>
                      </a:r>
                      <a:endParaRPr lang="zh-CN" altLang="en-US"/>
                    </a:p>
                  </a:txBody>
                  <a:tcPr/>
                </a:tc>
                <a:tc>
                  <a:txBody>
                    <a:bodyPr/>
                    <a:p>
                      <a:pPr>
                        <a:buNone/>
                      </a:pPr>
                      <a:r>
                        <a:rPr lang="zh-CN" altLang="en-US" sz="1800"/>
                        <a:t>校准速度慢，操作门槛高</a:t>
                      </a:r>
                      <a:endParaRPr lang="zh-CN" altLang="en-US" sz="1800"/>
                    </a:p>
                  </a:txBody>
                  <a:tcPr/>
                </a:tc>
                <a:tc>
                  <a:txBody>
                    <a:bodyPr/>
                    <a:p>
                      <a:pPr>
                        <a:buNone/>
                      </a:pPr>
                      <a:r>
                        <a:rPr lang="zh-CN" altLang="en-US" sz="1800"/>
                        <a:t>校准速度慢，操作门槛高</a:t>
                      </a:r>
                      <a:endParaRPr lang="zh-CN" altLang="en-US" sz="1800"/>
                    </a:p>
                  </a:txBody>
                  <a:tcPr/>
                </a:tc>
              </a:tr>
            </a:tbl>
          </a:graphicData>
        </a:graphic>
      </p:graphicFrame>
      <p:sp>
        <p:nvSpPr>
          <p:cNvPr id="45" name="文本框 44"/>
          <p:cNvSpPr txBox="1"/>
          <p:nvPr>
            <p:custDataLst>
              <p:tags r:id="rId6"/>
            </p:custDataLst>
          </p:nvPr>
        </p:nvSpPr>
        <p:spPr>
          <a:xfrm>
            <a:off x="1370965" y="5715635"/>
            <a:ext cx="10290810" cy="779780"/>
          </a:xfrm>
          <a:prstGeom prst="rect">
            <a:avLst/>
          </a:prstGeom>
          <a:noFill/>
        </p:spPr>
        <p:txBody>
          <a:bodyPr wrap="square" rtlCol="0">
            <a:noAutofit/>
          </a:bodyPr>
          <a:p>
            <a:r>
              <a:rPr lang="zh-CN" altLang="en-US" sz="2400">
                <a:uFillTx/>
                <a:sym typeface="+mn-ea"/>
              </a:rPr>
              <a:t>智能食品新鲜度检测设备需要在</a:t>
            </a:r>
            <a:r>
              <a:rPr lang="zh-CN" altLang="en-US" sz="2400" b="1">
                <a:solidFill>
                  <a:srgbClr val="FF0000"/>
                </a:solidFill>
                <a:uFillTx/>
                <a:sym typeface="+mn-ea"/>
              </a:rPr>
              <a:t>保证传感器精度和数据处理速度的基础上，提高产品的易用性和成本优势，以满足不同用户的需求。</a:t>
            </a:r>
            <a:endParaRPr lang="zh-CN" altLang="en-US" sz="2400">
              <a:solidFill>
                <a:schemeClr val="tx1"/>
              </a:solidFill>
              <a:uFillTx/>
            </a:endParaRPr>
          </a:p>
          <a:p>
            <a:endParaRPr lang="zh-CN" altLang="en-US" sz="2400">
              <a:solidFill>
                <a:schemeClr val="tx1"/>
              </a:solidFill>
              <a:uFillTx/>
            </a:endParaRPr>
          </a:p>
        </p:txBody>
      </p:sp>
      <p:sp>
        <p:nvSpPr>
          <p:cNvPr id="8" name="文本框 7"/>
          <p:cNvSpPr txBox="1"/>
          <p:nvPr/>
        </p:nvSpPr>
        <p:spPr>
          <a:xfrm>
            <a:off x="1819910" y="701040"/>
            <a:ext cx="2397125" cy="583565"/>
          </a:xfrm>
          <a:prstGeom prst="rect">
            <a:avLst/>
          </a:prstGeom>
          <a:noFill/>
        </p:spPr>
        <p:txBody>
          <a:bodyPr wrap="square" rtlCol="0">
            <a:spAutoFit/>
          </a:bodyPr>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sym typeface="+mn-ea"/>
              </a:rPr>
              <a:t>竞品分析</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9" name="文本框 8"/>
          <p:cNvSpPr txBox="1"/>
          <p:nvPr/>
        </p:nvSpPr>
        <p:spPr>
          <a:xfrm>
            <a:off x="1093470" y="2022475"/>
            <a:ext cx="10689590" cy="489585"/>
          </a:xfrm>
          <a:prstGeom prst="rect">
            <a:avLst/>
          </a:prstGeom>
          <a:noFill/>
        </p:spPr>
        <p:txBody>
          <a:bodyPr wrap="square" rtlCol="0">
            <a:noAutofit/>
          </a:bodyPr>
          <a:p>
            <a:r>
              <a:rPr lang="zh-CN" altLang="en-US" sz="2000">
                <a:uFillTx/>
                <a:sym typeface="+mn-ea"/>
              </a:rPr>
              <a:t>通过竞品分析，我们可以看出各产品传感器应用范围、成本、充电速度等方面存在一定的差异</a:t>
            </a:r>
            <a:endParaRPr lang="zh-CN" altLang="en-US" sz="2000">
              <a:uFillTx/>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形状 3"/>
          <p:cNvSpPr/>
          <p:nvPr>
            <p:custDataLst>
              <p:tags r:id="rId1"/>
            </p:custDataLst>
          </p:nvPr>
        </p:nvSpPr>
        <p:spPr>
          <a:xfrm>
            <a:off x="-8792" y="98"/>
            <a:ext cx="3703337" cy="2585737"/>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grpSp>
        <p:nvGrpSpPr>
          <p:cNvPr id="5" name="组合 4"/>
          <p:cNvGrpSpPr/>
          <p:nvPr/>
        </p:nvGrpSpPr>
        <p:grpSpPr>
          <a:xfrm rot="9102295">
            <a:off x="-188746" y="-70911"/>
            <a:ext cx="1975916" cy="1451753"/>
            <a:chOff x="622382" y="355604"/>
            <a:chExt cx="1975916" cy="1451753"/>
          </a:xfrm>
          <a:solidFill>
            <a:srgbClr val="FFC000"/>
          </a:solidFill>
        </p:grpSpPr>
        <p:sp>
          <p:nvSpPr>
            <p:cNvPr id="6" name="矩形 5"/>
            <p:cNvSpPr/>
            <p:nvPr>
              <p:custDataLst>
                <p:tags r:id="rId2"/>
              </p:custDataLst>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sp>
          <p:nvSpPr>
            <p:cNvPr id="7" name="矩形 6"/>
            <p:cNvSpPr/>
            <p:nvPr>
              <p:custDataLst>
                <p:tags r:id="rId3"/>
              </p:custDataLst>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sp>
          <p:nvSpPr>
            <p:cNvPr id="8" name="矩形 7"/>
            <p:cNvSpPr/>
            <p:nvPr>
              <p:custDataLst>
                <p:tags r:id="rId4"/>
              </p:custDataLst>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经典雅黑" panose="00000500000000000000" pitchFamily="2" charset="-122"/>
                <a:ea typeface="字魂经典雅黑" panose="00000500000000000000" pitchFamily="2" charset="-122"/>
              </a:endParaRPr>
            </a:p>
          </p:txBody>
        </p:sp>
      </p:grpSp>
      <p:sp>
        <p:nvSpPr>
          <p:cNvPr id="10" name="圆角矩形 9"/>
          <p:cNvSpPr/>
          <p:nvPr>
            <p:custDataLst>
              <p:tags r:id="rId5"/>
            </p:custDataLst>
          </p:nvPr>
        </p:nvSpPr>
        <p:spPr>
          <a:xfrm>
            <a:off x="2195195" y="2306955"/>
            <a:ext cx="1636395" cy="1136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solidFill>
                  <a:schemeClr val="tx1"/>
                </a:solidFill>
              </a:rPr>
              <a:t>收集</a:t>
            </a:r>
            <a:r>
              <a:rPr lang="zh-CN" altLang="en-US" sz="2000">
                <a:solidFill>
                  <a:schemeClr val="tx1"/>
                </a:solidFill>
                <a:uFillTx/>
              </a:rPr>
              <a:t>食物</a:t>
            </a:r>
            <a:r>
              <a:rPr lang="zh-CN" altLang="en-US">
                <a:solidFill>
                  <a:schemeClr val="tx1"/>
                </a:solidFill>
              </a:rPr>
              <a:t>气体</a:t>
            </a:r>
            <a:endParaRPr lang="zh-CN" altLang="en-US">
              <a:solidFill>
                <a:schemeClr val="tx1"/>
              </a:solidFill>
            </a:endParaRPr>
          </a:p>
        </p:txBody>
      </p:sp>
      <p:sp>
        <p:nvSpPr>
          <p:cNvPr id="12" name="右箭头 11"/>
          <p:cNvSpPr/>
          <p:nvPr>
            <p:custDataLst>
              <p:tags r:id="rId6"/>
            </p:custDataLst>
          </p:nvPr>
        </p:nvSpPr>
        <p:spPr>
          <a:xfrm>
            <a:off x="4189095" y="2574290"/>
            <a:ext cx="979170" cy="485775"/>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custDataLst>
              <p:tags r:id="rId7"/>
            </p:custDataLst>
          </p:nvPr>
        </p:nvSpPr>
        <p:spPr>
          <a:xfrm>
            <a:off x="5577205" y="2322195"/>
            <a:ext cx="1613535" cy="11950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接收</a:t>
            </a:r>
            <a:r>
              <a:rPr lang="zh-CN" altLang="en-US"/>
              <a:t>气体</a:t>
            </a:r>
            <a:endParaRPr lang="zh-CN" altLang="en-US"/>
          </a:p>
        </p:txBody>
      </p:sp>
      <p:sp>
        <p:nvSpPr>
          <p:cNvPr id="16" name="圆角矩形 15"/>
          <p:cNvSpPr/>
          <p:nvPr>
            <p:custDataLst>
              <p:tags r:id="rId8"/>
            </p:custDataLst>
          </p:nvPr>
        </p:nvSpPr>
        <p:spPr>
          <a:xfrm>
            <a:off x="8938895" y="2322195"/>
            <a:ext cx="1727200" cy="11950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将模拟信号转化为数字</a:t>
            </a:r>
            <a:r>
              <a:rPr lang="zh-CN" altLang="en-US"/>
              <a:t>信号</a:t>
            </a:r>
            <a:endParaRPr lang="zh-CN" altLang="en-US"/>
          </a:p>
        </p:txBody>
      </p:sp>
      <p:sp>
        <p:nvSpPr>
          <p:cNvPr id="18" name="右箭头 17"/>
          <p:cNvSpPr/>
          <p:nvPr>
            <p:custDataLst>
              <p:tags r:id="rId9"/>
            </p:custDataLst>
          </p:nvPr>
        </p:nvSpPr>
        <p:spPr>
          <a:xfrm>
            <a:off x="7607300" y="2498090"/>
            <a:ext cx="979170" cy="485775"/>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下箭头 18"/>
          <p:cNvSpPr/>
          <p:nvPr>
            <p:custDataLst>
              <p:tags r:id="rId10"/>
            </p:custDataLst>
          </p:nvPr>
        </p:nvSpPr>
        <p:spPr>
          <a:xfrm>
            <a:off x="9558020" y="3724275"/>
            <a:ext cx="485775" cy="908050"/>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custDataLst>
              <p:tags r:id="rId11"/>
            </p:custDataLst>
          </p:nvPr>
        </p:nvSpPr>
        <p:spPr>
          <a:xfrm>
            <a:off x="8883015" y="4787265"/>
            <a:ext cx="1783080" cy="11455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得到数据</a:t>
            </a:r>
            <a:endParaRPr lang="zh-CN" altLang="en-US"/>
          </a:p>
        </p:txBody>
      </p:sp>
      <p:sp>
        <p:nvSpPr>
          <p:cNvPr id="24" name="左箭头 23"/>
          <p:cNvSpPr/>
          <p:nvPr>
            <p:custDataLst>
              <p:tags r:id="rId12"/>
            </p:custDataLst>
          </p:nvPr>
        </p:nvSpPr>
        <p:spPr>
          <a:xfrm>
            <a:off x="7516495" y="4895850"/>
            <a:ext cx="979170" cy="485775"/>
          </a:xfrm>
          <a:prstGeom prst="lef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custDataLst>
              <p:tags r:id="rId13"/>
            </p:custDataLst>
          </p:nvPr>
        </p:nvSpPr>
        <p:spPr>
          <a:xfrm>
            <a:off x="5577205" y="4796790"/>
            <a:ext cx="1579245" cy="1144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与标准数据库</a:t>
            </a:r>
            <a:r>
              <a:rPr lang="zh-CN" altLang="en-US"/>
              <a:t>比较</a:t>
            </a:r>
            <a:endParaRPr lang="zh-CN" altLang="en-US"/>
          </a:p>
        </p:txBody>
      </p:sp>
      <p:sp>
        <p:nvSpPr>
          <p:cNvPr id="26" name="左箭头 25"/>
          <p:cNvSpPr/>
          <p:nvPr>
            <p:custDataLst>
              <p:tags r:id="rId14"/>
            </p:custDataLst>
          </p:nvPr>
        </p:nvSpPr>
        <p:spPr>
          <a:xfrm>
            <a:off x="4187190" y="4895850"/>
            <a:ext cx="979170" cy="485775"/>
          </a:xfrm>
          <a:prstGeom prst="lef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custDataLst>
              <p:tags r:id="rId15"/>
            </p:custDataLst>
          </p:nvPr>
        </p:nvSpPr>
        <p:spPr>
          <a:xfrm>
            <a:off x="2141220" y="4750435"/>
            <a:ext cx="1680845" cy="1144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显示新鲜</a:t>
            </a:r>
            <a:r>
              <a:rPr lang="zh-CN" altLang="en-US"/>
              <a:t>程度</a:t>
            </a:r>
            <a:endParaRPr lang="zh-CN" altLang="en-US"/>
          </a:p>
        </p:txBody>
      </p:sp>
      <p:sp>
        <p:nvSpPr>
          <p:cNvPr id="29" name="文本框 28" descr="7b0a20202020227461726765744964223a202270726f636573734f6e6c696e65466f6e7473220a7d0a"/>
          <p:cNvSpPr txBox="1"/>
          <p:nvPr>
            <p:custDataLst>
              <p:tags r:id="rId16"/>
            </p:custDataLst>
          </p:nvPr>
        </p:nvSpPr>
        <p:spPr>
          <a:xfrm>
            <a:off x="4135755" y="3044190"/>
            <a:ext cx="1024890" cy="368300"/>
          </a:xfrm>
          <a:prstGeom prst="rect">
            <a:avLst/>
          </a:prstGeom>
          <a:noFill/>
        </p:spPr>
        <p:txBody>
          <a:bodyPr wrap="square" rtlCol="0">
            <a:spAutoFit/>
          </a:bodyPr>
          <a:p>
            <a:r>
              <a:rPr lang="zh-CN" altLang="en-US"/>
              <a:t>传感器</a:t>
            </a:r>
            <a:endParaRPr lang="zh-CN" altLang="en-US"/>
          </a:p>
        </p:txBody>
      </p:sp>
      <p:sp>
        <p:nvSpPr>
          <p:cNvPr id="30" name="文本框 29"/>
          <p:cNvSpPr txBox="1"/>
          <p:nvPr>
            <p:custDataLst>
              <p:tags r:id="rId17"/>
            </p:custDataLst>
          </p:nvPr>
        </p:nvSpPr>
        <p:spPr>
          <a:xfrm>
            <a:off x="7421880" y="3065145"/>
            <a:ext cx="1345565" cy="368300"/>
          </a:xfrm>
          <a:prstGeom prst="rect">
            <a:avLst/>
          </a:prstGeom>
          <a:noFill/>
        </p:spPr>
        <p:txBody>
          <a:bodyPr wrap="square" rtlCol="0">
            <a:spAutoFit/>
          </a:bodyPr>
          <a:p>
            <a:r>
              <a:rPr lang="zh-CN" altLang="en-US"/>
              <a:t>数模</a:t>
            </a:r>
            <a:r>
              <a:rPr lang="zh-CN" altLang="en-US"/>
              <a:t>转换器</a:t>
            </a:r>
            <a:endParaRPr lang="zh-CN" altLang="en-US"/>
          </a:p>
        </p:txBody>
      </p:sp>
      <p:sp>
        <p:nvSpPr>
          <p:cNvPr id="37" name="文本框 36"/>
          <p:cNvSpPr txBox="1"/>
          <p:nvPr>
            <p:custDataLst>
              <p:tags r:id="rId18"/>
            </p:custDataLst>
          </p:nvPr>
        </p:nvSpPr>
        <p:spPr>
          <a:xfrm>
            <a:off x="10043795" y="3597275"/>
            <a:ext cx="459740" cy="1162685"/>
          </a:xfrm>
          <a:prstGeom prst="rect">
            <a:avLst/>
          </a:prstGeom>
          <a:noFill/>
        </p:spPr>
        <p:txBody>
          <a:bodyPr vert="eaVert" wrap="square" rtlCol="0">
            <a:spAutoFit/>
          </a:bodyPr>
          <a:p>
            <a:r>
              <a:rPr lang="zh-CN" altLang="en-US"/>
              <a:t>微处理器</a:t>
            </a:r>
            <a:endParaRPr lang="zh-CN" altLang="en-US"/>
          </a:p>
        </p:txBody>
      </p:sp>
      <p:sp>
        <p:nvSpPr>
          <p:cNvPr id="38" name="文本框 37"/>
          <p:cNvSpPr txBox="1"/>
          <p:nvPr>
            <p:custDataLst>
              <p:tags r:id="rId19"/>
            </p:custDataLst>
          </p:nvPr>
        </p:nvSpPr>
        <p:spPr>
          <a:xfrm>
            <a:off x="7421880" y="5381625"/>
            <a:ext cx="1410970" cy="368300"/>
          </a:xfrm>
          <a:prstGeom prst="rect">
            <a:avLst/>
          </a:prstGeom>
          <a:noFill/>
        </p:spPr>
        <p:txBody>
          <a:bodyPr wrap="square" rtlCol="0">
            <a:spAutoFit/>
          </a:bodyPr>
          <a:p>
            <a:r>
              <a:rPr lang="zh-CN" altLang="en-US"/>
              <a:t>云端服务器</a:t>
            </a:r>
            <a:endParaRPr lang="zh-CN" altLang="en-US"/>
          </a:p>
        </p:txBody>
      </p:sp>
      <p:sp>
        <p:nvSpPr>
          <p:cNvPr id="39" name="文本框 38"/>
          <p:cNvSpPr txBox="1"/>
          <p:nvPr>
            <p:custDataLst>
              <p:tags r:id="rId20"/>
            </p:custDataLst>
          </p:nvPr>
        </p:nvSpPr>
        <p:spPr>
          <a:xfrm>
            <a:off x="4257040" y="5381625"/>
            <a:ext cx="903605" cy="368300"/>
          </a:xfrm>
          <a:prstGeom prst="rect">
            <a:avLst/>
          </a:prstGeom>
          <a:noFill/>
        </p:spPr>
        <p:txBody>
          <a:bodyPr wrap="square" rtlCol="0">
            <a:spAutoFit/>
          </a:bodyPr>
          <a:p>
            <a:r>
              <a:rPr lang="zh-CN" altLang="en-US"/>
              <a:t>显示屏</a:t>
            </a:r>
            <a:endParaRPr lang="zh-CN" altLang="en-US"/>
          </a:p>
        </p:txBody>
      </p:sp>
      <p:sp>
        <p:nvSpPr>
          <p:cNvPr id="40" name="文本框 39"/>
          <p:cNvSpPr txBox="1"/>
          <p:nvPr>
            <p:custDataLst>
              <p:tags r:id="rId21"/>
            </p:custDataLst>
          </p:nvPr>
        </p:nvSpPr>
        <p:spPr>
          <a:xfrm>
            <a:off x="2622550" y="1454785"/>
            <a:ext cx="7523480" cy="909955"/>
          </a:xfrm>
          <a:prstGeom prst="rect">
            <a:avLst/>
          </a:prstGeom>
          <a:noFill/>
        </p:spPr>
        <p:txBody>
          <a:bodyPr wrap="square" rtlCol="0">
            <a:noAutofit/>
          </a:bodyPr>
          <a:p>
            <a:r>
              <a:rPr lang="zh-CN" altLang="en-US" sz="2000">
                <a:solidFill>
                  <a:schemeClr val="tx1"/>
                </a:solidFill>
                <a:uFillTx/>
              </a:rPr>
              <a:t>工作流程从</a:t>
            </a:r>
            <a:r>
              <a:rPr lang="zh-CN" altLang="en-US" sz="2000" b="1">
                <a:solidFill>
                  <a:srgbClr val="FF0000"/>
                </a:solidFill>
                <a:uFillTx/>
              </a:rPr>
              <a:t>传感器采集到数据上传</a:t>
            </a:r>
            <a:r>
              <a:rPr lang="zh-CN" altLang="en-US" sz="2000">
                <a:solidFill>
                  <a:schemeClr val="tx1"/>
                </a:solidFill>
                <a:uFillTx/>
              </a:rPr>
              <a:t>，实现了食品新鲜度的实时检测、分析和显示，为用户提供了便捷、可靠的食品保鲜检测体验。</a:t>
            </a:r>
            <a:endParaRPr lang="zh-CN" altLang="en-US" sz="2000">
              <a:solidFill>
                <a:schemeClr val="tx1"/>
              </a:solidFill>
              <a:uFillTx/>
            </a:endParaRPr>
          </a:p>
        </p:txBody>
      </p:sp>
      <p:sp>
        <p:nvSpPr>
          <p:cNvPr id="2" name="文本框 1"/>
          <p:cNvSpPr txBox="1"/>
          <p:nvPr/>
        </p:nvSpPr>
        <p:spPr>
          <a:xfrm>
            <a:off x="2042160" y="353060"/>
            <a:ext cx="1898015" cy="583565"/>
          </a:xfrm>
          <a:prstGeom prst="rect">
            <a:avLst/>
          </a:prstGeom>
          <a:noFill/>
        </p:spPr>
        <p:txBody>
          <a:bodyPr wrap="square" rtlCol="0">
            <a:spAutoFit/>
          </a:bodyPr>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工作流程</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21970"/>
          </a:xfrm>
          <a:prstGeom prst="rect">
            <a:avLst/>
          </a:prstGeom>
          <a:noFill/>
        </p:spPr>
        <p:txBody>
          <a:bodyPr wrap="square" rtlCol="0">
            <a:spAutoFit/>
          </a:bodyPr>
          <a:lstStyle/>
          <a:p>
            <a:r>
              <a:rPr lang="en-US" altLang="zh-CN" sz="2800" dirty="0">
                <a:latin typeface="字魂文宋体" panose="00000500000000000000" pitchFamily="2" charset="-122"/>
                <a:ea typeface="字魂文宋体" panose="00000500000000000000" pitchFamily="2" charset="-122"/>
              </a:rPr>
              <a:t> </a:t>
            </a:r>
            <a:endParaRPr lang="en-US" altLang="zh-CN" sz="2800" dirty="0">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文宋体" panose="00000500000000000000" pitchFamily="2" charset="-122"/>
                <a:ea typeface="字魂文宋体" panose="00000500000000000000" pitchFamily="2" charset="-122"/>
              </a:endParaRPr>
            </a:p>
          </p:txBody>
        </p:sp>
      </p:grpSp>
      <p:sp>
        <p:nvSpPr>
          <p:cNvPr id="16" name="文本框 15"/>
          <p:cNvSpPr txBox="1"/>
          <p:nvPr/>
        </p:nvSpPr>
        <p:spPr>
          <a:xfrm>
            <a:off x="2587321" y="2656273"/>
            <a:ext cx="1639408" cy="523220"/>
          </a:xfrm>
          <a:prstGeom prst="rect">
            <a:avLst/>
          </a:prstGeom>
          <a:noFill/>
        </p:spPr>
        <p:txBody>
          <a:bodyPr wrap="square" rtlCol="0">
            <a:spAutoFit/>
          </a:bodyPr>
          <a:lstStyle/>
          <a:p>
            <a:r>
              <a:rPr lang="zh-CN" altLang="en-US" sz="28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sp>
        <p:nvSpPr>
          <p:cNvPr id="17" name="文本框 16"/>
          <p:cNvSpPr txBox="1"/>
          <p:nvPr/>
        </p:nvSpPr>
        <p:spPr>
          <a:xfrm>
            <a:off x="995687" y="3243406"/>
            <a:ext cx="4935984" cy="1200329"/>
          </a:xfrm>
          <a:prstGeom prst="rect">
            <a:avLst/>
          </a:prstGeom>
          <a:noFill/>
        </p:spPr>
        <p:txBody>
          <a:bodyPr wrap="square" rtlCol="0">
            <a:spAutoFit/>
          </a:bodyPr>
          <a:lstStyle/>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a:p>
            <a:r>
              <a:rPr lang="zh-CN" altLang="en-US" sz="2400" dirty="0">
                <a:solidFill>
                  <a:schemeClr val="bg1"/>
                </a:solidFill>
                <a:latin typeface="字魂文宋体" panose="00000500000000000000" pitchFamily="2" charset="-122"/>
                <a:ea typeface="字魂文宋体" panose="00000500000000000000" pitchFamily="2" charset="-122"/>
              </a:rPr>
              <a:t>点击编辑，点击编辑，点击编辑</a:t>
            </a:r>
            <a:endParaRPr lang="zh-CN" altLang="en-US" sz="2400" dirty="0">
              <a:solidFill>
                <a:schemeClr val="bg1"/>
              </a:solidFill>
              <a:latin typeface="字魂文宋体" panose="00000500000000000000" pitchFamily="2" charset="-122"/>
              <a:ea typeface="字魂文宋体" panose="00000500000000000000" pitchFamily="2" charset="-122"/>
            </a:endParaRPr>
          </a:p>
        </p:txBody>
      </p:sp>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22"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3"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18" name="文本框 17"/>
          <p:cNvSpPr txBox="1"/>
          <p:nvPr>
            <p:custDataLst>
              <p:tags r:id="rId2"/>
            </p:custDataLst>
          </p:nvPr>
        </p:nvSpPr>
        <p:spPr>
          <a:xfrm>
            <a:off x="6704693" y="5246494"/>
            <a:ext cx="1360714"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keyword</a:t>
            </a:r>
            <a:endParaRPr lang="zh-CN" altLang="en-US" dirty="0">
              <a:solidFill>
                <a:schemeClr val="bg1"/>
              </a:solidFill>
              <a:latin typeface="Hero" panose="02000506000000020004" pitchFamily="50" charset="0"/>
            </a:endParaRPr>
          </a:p>
        </p:txBody>
      </p:sp>
      <p:pic>
        <p:nvPicPr>
          <p:cNvPr id="19" name="图片 18" descr="微信图片_20230704232003"/>
          <p:cNvPicPr>
            <a:picLocks noChangeAspect="1"/>
          </p:cNvPicPr>
          <p:nvPr>
            <p:custDataLst>
              <p:tags r:id="rId3"/>
            </p:custDataLst>
          </p:nvPr>
        </p:nvPicPr>
        <p:blipFill>
          <a:blip r:embed="rId4"/>
          <a:stretch>
            <a:fillRect/>
          </a:stretch>
        </p:blipFill>
        <p:spPr>
          <a:xfrm>
            <a:off x="1985645" y="2409190"/>
            <a:ext cx="3660775" cy="2336800"/>
          </a:xfrm>
          <a:prstGeom prst="rect">
            <a:avLst/>
          </a:prstGeom>
        </p:spPr>
      </p:pic>
      <p:sp>
        <p:nvSpPr>
          <p:cNvPr id="20" name="文本框 19"/>
          <p:cNvSpPr txBox="1"/>
          <p:nvPr>
            <p:custDataLst>
              <p:tags r:id="rId5"/>
            </p:custDataLst>
          </p:nvPr>
        </p:nvSpPr>
        <p:spPr>
          <a:xfrm>
            <a:off x="2356485" y="4944745"/>
            <a:ext cx="4064000" cy="521970"/>
          </a:xfrm>
          <a:prstGeom prst="rect">
            <a:avLst/>
          </a:prstGeom>
          <a:noFill/>
        </p:spPr>
        <p:txBody>
          <a:bodyPr wrap="square" rtlCol="0">
            <a:spAutoFit/>
          </a:bodyPr>
          <a:p>
            <a:r>
              <a:rPr lang="en-US" altLang="zh-CN" sz="2800" b="1">
                <a:solidFill>
                  <a:srgbClr val="FF0000"/>
                </a:solidFill>
              </a:rPr>
              <a:t>   </a:t>
            </a:r>
            <a:r>
              <a:rPr lang="zh-CN" altLang="en-US" sz="2800" b="1">
                <a:solidFill>
                  <a:srgbClr val="FF0000"/>
                </a:solidFill>
              </a:rPr>
              <a:t>团队风采</a:t>
            </a:r>
            <a:endParaRPr lang="zh-CN" altLang="en-US" sz="2800" b="1">
              <a:solidFill>
                <a:srgbClr val="FF0000"/>
              </a:solidFill>
            </a:endParaRPr>
          </a:p>
        </p:txBody>
      </p:sp>
      <p:sp>
        <p:nvSpPr>
          <p:cNvPr id="26" name="文本框 25"/>
          <p:cNvSpPr txBox="1"/>
          <p:nvPr>
            <p:custDataLst>
              <p:tags r:id="rId6"/>
            </p:custDataLst>
          </p:nvPr>
        </p:nvSpPr>
        <p:spPr>
          <a:xfrm>
            <a:off x="2165985" y="1327785"/>
            <a:ext cx="3991610" cy="1014730"/>
          </a:xfrm>
          <a:prstGeom prst="rect">
            <a:avLst/>
          </a:prstGeom>
          <a:noFill/>
        </p:spPr>
        <p:txBody>
          <a:bodyPr wrap="square" rtlCol="0">
            <a:spAutoFit/>
          </a:bodyPr>
          <a:p>
            <a:r>
              <a:rPr lang="zh-CN" altLang="en-US" sz="2000">
                <a:solidFill>
                  <a:srgbClr val="0070C0"/>
                </a:solidFill>
              </a:rPr>
              <a:t>由姚俊教授、赵洪坡高级工程师</a:t>
            </a:r>
            <a:endParaRPr lang="zh-CN" altLang="en-US" sz="2000">
              <a:solidFill>
                <a:srgbClr val="0070C0"/>
              </a:solidFill>
            </a:endParaRPr>
          </a:p>
          <a:p>
            <a:r>
              <a:rPr lang="zh-CN" altLang="en-US" sz="2000">
                <a:solidFill>
                  <a:srgbClr val="0070C0"/>
                </a:solidFill>
              </a:rPr>
              <a:t>带领团队研发智能气味感知与控制系统。</a:t>
            </a:r>
            <a:endParaRPr lang="zh-CN" altLang="en-US" sz="2000">
              <a:solidFill>
                <a:srgbClr val="0070C0"/>
              </a:solidFill>
            </a:endParaRPr>
          </a:p>
        </p:txBody>
      </p:sp>
      <p:pic>
        <p:nvPicPr>
          <p:cNvPr id="27" name="图片 26" descr="微信图片_20230704231934"/>
          <p:cNvPicPr>
            <a:picLocks noChangeAspect="1"/>
          </p:cNvPicPr>
          <p:nvPr>
            <p:custDataLst>
              <p:tags r:id="rId7"/>
            </p:custDataLst>
          </p:nvPr>
        </p:nvPicPr>
        <p:blipFill>
          <a:blip r:embed="rId8"/>
          <a:stretch>
            <a:fillRect/>
          </a:stretch>
        </p:blipFill>
        <p:spPr>
          <a:xfrm>
            <a:off x="4706620" y="4944745"/>
            <a:ext cx="3081655" cy="1910080"/>
          </a:xfrm>
          <a:prstGeom prst="rect">
            <a:avLst/>
          </a:prstGeom>
        </p:spPr>
      </p:pic>
      <p:sp>
        <p:nvSpPr>
          <p:cNvPr id="28" name="文本框 27"/>
          <p:cNvSpPr txBox="1"/>
          <p:nvPr>
            <p:custDataLst>
              <p:tags r:id="rId9"/>
            </p:custDataLst>
          </p:nvPr>
        </p:nvSpPr>
        <p:spPr>
          <a:xfrm>
            <a:off x="7788275" y="5530850"/>
            <a:ext cx="4682490" cy="460375"/>
          </a:xfrm>
          <a:prstGeom prst="rect">
            <a:avLst/>
          </a:prstGeom>
          <a:noFill/>
        </p:spPr>
        <p:txBody>
          <a:bodyPr wrap="square" rtlCol="0">
            <a:spAutoFit/>
          </a:bodyPr>
          <a:p>
            <a:r>
              <a:rPr lang="zh-CN" altLang="en-US" sz="2400" b="1">
                <a:solidFill>
                  <a:srgbClr val="FF0000"/>
                </a:solidFill>
              </a:rPr>
              <a:t>南昌理工学院追光鸟科技工作室</a:t>
            </a:r>
            <a:endParaRPr lang="zh-CN" altLang="en-US" sz="2400" b="1">
              <a:solidFill>
                <a:srgbClr val="FF0000"/>
              </a:solidFill>
            </a:endParaRPr>
          </a:p>
        </p:txBody>
      </p:sp>
      <p:pic>
        <p:nvPicPr>
          <p:cNvPr id="29" name="图片 28" descr="166678759748325280"/>
          <p:cNvPicPr>
            <a:picLocks noChangeAspect="1"/>
          </p:cNvPicPr>
          <p:nvPr>
            <p:custDataLst>
              <p:tags r:id="rId10"/>
            </p:custDataLst>
          </p:nvPr>
        </p:nvPicPr>
        <p:blipFill>
          <a:blip r:embed="rId11"/>
          <a:stretch>
            <a:fillRect/>
          </a:stretch>
        </p:blipFill>
        <p:spPr>
          <a:xfrm>
            <a:off x="5976620" y="1788160"/>
            <a:ext cx="2855595" cy="2663190"/>
          </a:xfrm>
          <a:prstGeom prst="rect">
            <a:avLst/>
          </a:prstGeom>
        </p:spPr>
      </p:pic>
      <p:sp>
        <p:nvSpPr>
          <p:cNvPr id="30" name="文本框 29"/>
          <p:cNvSpPr txBox="1"/>
          <p:nvPr>
            <p:custDataLst>
              <p:tags r:id="rId12"/>
            </p:custDataLst>
          </p:nvPr>
        </p:nvSpPr>
        <p:spPr>
          <a:xfrm>
            <a:off x="8745855" y="2855595"/>
            <a:ext cx="4064000" cy="460375"/>
          </a:xfrm>
          <a:prstGeom prst="rect">
            <a:avLst/>
          </a:prstGeom>
          <a:noFill/>
        </p:spPr>
        <p:txBody>
          <a:bodyPr wrap="square" rtlCol="0">
            <a:spAutoFit/>
          </a:bodyPr>
          <a:p>
            <a:r>
              <a:rPr lang="en-US" altLang="zh-CN" sz="2400" b="1">
                <a:solidFill>
                  <a:srgbClr val="FF0000"/>
                </a:solidFill>
              </a:rPr>
              <a:t>   </a:t>
            </a:r>
            <a:r>
              <a:rPr lang="zh-CN" altLang="en-US" sz="2400" b="1">
                <a:solidFill>
                  <a:srgbClr val="FF0000"/>
                </a:solidFill>
              </a:rPr>
              <a:t>食堂进行气味检测</a:t>
            </a:r>
            <a:endParaRPr lang="zh-CN" altLang="en-US" sz="2400" b="1">
              <a:solidFill>
                <a:srgbClr val="FF0000"/>
              </a:solidFill>
            </a:endParaRPr>
          </a:p>
        </p:txBody>
      </p:sp>
      <p:sp>
        <p:nvSpPr>
          <p:cNvPr id="31" name="文本框 30"/>
          <p:cNvSpPr txBox="1"/>
          <p:nvPr>
            <p:custDataLst>
              <p:tags r:id="rId13"/>
            </p:custDataLst>
          </p:nvPr>
        </p:nvSpPr>
        <p:spPr>
          <a:xfrm>
            <a:off x="2032635" y="535940"/>
            <a:ext cx="1974850" cy="725170"/>
          </a:xfrm>
          <a:prstGeom prst="rect">
            <a:avLst/>
          </a:prstGeom>
          <a:noFill/>
        </p:spPr>
        <p:txBody>
          <a:bodyPr wrap="square" rtlCol="0">
            <a:noAutofit/>
          </a:bodyPr>
          <a:p>
            <a:pPr algn="l">
              <a:buClrTx/>
              <a:buSzTx/>
              <a:buFontTx/>
            </a:pPr>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sym typeface="+mn-ea"/>
              </a:rPr>
              <a:t>团队实践</a:t>
            </a:r>
            <a:endPar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a:p>
            <a:endParaRPr lang="zh-CN" altLang="en-US" sz="3600" dirty="0">
              <a:solidFill>
                <a:srgbClr val="027E98"/>
              </a:solidFill>
              <a:latin typeface="Impact" panose="020B0806030902050204" pitchFamily="34" charset="0"/>
            </a:endParaRPr>
          </a:p>
        </p:txBody>
      </p:sp>
      <p:cxnSp>
        <p:nvCxnSpPr>
          <p:cNvPr id="32" name="直接箭头连接符 31"/>
          <p:cNvCxnSpPr/>
          <p:nvPr>
            <p:custDataLst>
              <p:tags r:id="rId14"/>
            </p:custDataLst>
          </p:nvPr>
        </p:nvCxnSpPr>
        <p:spPr>
          <a:xfrm flipV="1">
            <a:off x="6992620" y="1466215"/>
            <a:ext cx="568325" cy="10750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流程图: 联系 32"/>
          <p:cNvSpPr/>
          <p:nvPr>
            <p:custDataLst>
              <p:tags r:id="rId15"/>
            </p:custDataLst>
          </p:nvPr>
        </p:nvSpPr>
        <p:spPr>
          <a:xfrm>
            <a:off x="7165975" y="853440"/>
            <a:ext cx="1145540" cy="567690"/>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2000" b="1">
                <a:solidFill>
                  <a:srgbClr val="FF0000"/>
                </a:solidFill>
                <a:latin typeface="黑体" panose="02010609060101010101" charset="-122"/>
                <a:ea typeface="黑体" panose="02010609060101010101" charset="-122"/>
              </a:rPr>
              <a:t>beef</a:t>
            </a:r>
            <a:endParaRPr lang="en-US" altLang="zh-CN" sz="2000" b="1">
              <a:solidFill>
                <a:srgbClr val="FF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p:cTn id="13"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xEl>
                                              <p:pRg st="0" end="0"/>
                                            </p:txEl>
                                          </p:spTgt>
                                        </p:tgtEl>
                                      </p:cBhvr>
                                    </p:animEffect>
                                  </p:childTnLst>
                                </p:cTn>
                              </p:par>
                            </p:childTnLst>
                          </p:cTn>
                        </p:par>
                        <p:par>
                          <p:cTn id="18" fill="hold">
                            <p:stCondLst>
                              <p:cond delay="649"/>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p:cTn id="21"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7">
                                            <p:txEl>
                                              <p:pRg st="0" end="0"/>
                                            </p:txEl>
                                          </p:spTgt>
                                        </p:tgtEl>
                                      </p:cBhvr>
                                    </p:animEffect>
                                  </p:childTnLst>
                                </p:cTn>
                              </p:par>
                            </p:childTnLst>
                          </p:cTn>
                        </p:par>
                        <p:par>
                          <p:cTn id="26" fill="hold">
                            <p:stCondLst>
                              <p:cond delay="18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7">
                                            <p:txEl>
                                              <p:pRg st="1" end="1"/>
                                            </p:txEl>
                                          </p:spTgt>
                                        </p:tgtEl>
                                        <p:attrNameLst>
                                          <p:attrName>style.visibility</p:attrName>
                                        </p:attrNameLst>
                                      </p:cBhvr>
                                      <p:to>
                                        <p:strVal val="visible"/>
                                      </p:to>
                                    </p:set>
                                    <p:anim calcmode="lin" valueType="num">
                                      <p:cBhvr>
                                        <p:cTn id="29" dur="500" fill="hold"/>
                                        <p:tgtEl>
                                          <p:spTgt spid="1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7">
                                            <p:txEl>
                                              <p:pRg st="1" end="1"/>
                                            </p:txEl>
                                          </p:spTgt>
                                        </p:tgtEl>
                                        <p:attrNameLst>
                                          <p:attrName>ppt_y</p:attrName>
                                        </p:attrNameLst>
                                      </p:cBhvr>
                                      <p:tavLst>
                                        <p:tav tm="0">
                                          <p:val>
                                            <p:strVal val="#ppt_y"/>
                                          </p:val>
                                        </p:tav>
                                        <p:tav tm="100000">
                                          <p:val>
                                            <p:strVal val="#ppt_y"/>
                                          </p:val>
                                        </p:tav>
                                      </p:tavLst>
                                    </p:anim>
                                    <p:anim calcmode="lin" valueType="num">
                                      <p:cBhvr>
                                        <p:cTn id="31" dur="500" fill="hold"/>
                                        <p:tgtEl>
                                          <p:spTgt spid="1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7">
                                            <p:txEl>
                                              <p:pRg st="1" end="1"/>
                                            </p:txEl>
                                          </p:spTgt>
                                        </p:tgtEl>
                                      </p:cBhvr>
                                    </p:animEffect>
                                  </p:childTnLst>
                                </p:cTn>
                              </p:par>
                            </p:childTnLst>
                          </p:cTn>
                        </p:par>
                        <p:par>
                          <p:cTn id="34" fill="hold">
                            <p:stCondLst>
                              <p:cond delay="305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17">
                                            <p:txEl>
                                              <p:pRg st="2" end="2"/>
                                            </p:txEl>
                                          </p:spTgt>
                                        </p:tgtEl>
                                        <p:attrNameLst>
                                          <p:attrName>style.visibility</p:attrName>
                                        </p:attrNameLst>
                                      </p:cBhvr>
                                      <p:to>
                                        <p:strVal val="visible"/>
                                      </p:to>
                                    </p:set>
                                    <p:anim calcmode="lin" valueType="num">
                                      <p:cBhvr>
                                        <p:cTn id="37" dur="500" fill="hold"/>
                                        <p:tgtEl>
                                          <p:spTgt spid="17">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7">
                                            <p:txEl>
                                              <p:pRg st="2" end="2"/>
                                            </p:txEl>
                                          </p:spTgt>
                                        </p:tgtEl>
                                        <p:attrNameLst>
                                          <p:attrName>ppt_y</p:attrName>
                                        </p:attrNameLst>
                                      </p:cBhvr>
                                      <p:tavLst>
                                        <p:tav tm="0">
                                          <p:val>
                                            <p:strVal val="#ppt_y"/>
                                          </p:val>
                                        </p:tav>
                                        <p:tav tm="100000">
                                          <p:val>
                                            <p:strVal val="#ppt_y"/>
                                          </p:val>
                                        </p:tav>
                                      </p:tavLst>
                                    </p:anim>
                                    <p:anim calcmode="lin" valueType="num">
                                      <p:cBhvr>
                                        <p:cTn id="39" dur="500" fill="hold"/>
                                        <p:tgtEl>
                                          <p:spTgt spid="17">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7">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7">
                                            <p:txEl>
                                              <p:pRg st="2" end="2"/>
                                            </p:txEl>
                                          </p:spTgt>
                                        </p:tgtEl>
                                      </p:cBhvr>
                                    </p:animEffect>
                                  </p:childTnLst>
                                </p:cTn>
                              </p:par>
                            </p:childTnLst>
                          </p:cTn>
                        </p:par>
                        <p:par>
                          <p:cTn id="42" fill="hold">
                            <p:stCondLst>
                              <p:cond delay="4199"/>
                            </p:stCondLst>
                            <p:childTnLst>
                              <p:par>
                                <p:cTn id="43" presetID="53" presetClass="entr" presetSubtype="16"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21970"/>
          </a:xfrm>
          <a:prstGeom prst="rect">
            <a:avLst/>
          </a:prstGeom>
          <a:noFill/>
        </p:spPr>
        <p:txBody>
          <a:bodyPr wrap="square" rtlCol="0">
            <a:spAutoFit/>
          </a:bodyPr>
          <a:p>
            <a:r>
              <a:rPr lang="en-US" altLang="zh-CN" sz="2800" dirty="0">
                <a:latin typeface="字魂文宋体" panose="00000500000000000000" pitchFamily="2" charset="-122"/>
                <a:ea typeface="字魂文宋体" panose="00000500000000000000" pitchFamily="2" charset="-122"/>
              </a:rPr>
              <a:t> </a:t>
            </a:r>
            <a:endParaRPr lang="en-US" altLang="zh-CN" sz="2800" dirty="0">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grpSp>
      <p:sp>
        <p:nvSpPr>
          <p:cNvPr id="16" name="文本框 15"/>
          <p:cNvSpPr txBox="1"/>
          <p:nvPr/>
        </p:nvSpPr>
        <p:spPr>
          <a:xfrm>
            <a:off x="2587321" y="2656273"/>
            <a:ext cx="1639408" cy="523220"/>
          </a:xfrm>
          <a:prstGeom prst="rect">
            <a:avLst/>
          </a:prstGeom>
          <a:noFill/>
        </p:spPr>
        <p:txBody>
          <a:bodyPr wrap="square" rtlCol="0">
            <a:spAutoFit/>
          </a:bodyPr>
          <a:p>
            <a:r>
              <a:rPr lang="zh-CN" altLang="en-US" sz="28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530" y="5349875"/>
            <a:ext cx="1819910" cy="1774825"/>
          </a:xfrm>
          <a:prstGeom prst="rect">
            <a:avLst/>
          </a:prstGeom>
        </p:spPr>
      </p:pic>
      <p:grpSp>
        <p:nvGrpSpPr>
          <p:cNvPr id="22"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3"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18" name="文本框 17"/>
          <p:cNvSpPr txBox="1"/>
          <p:nvPr>
            <p:custDataLst>
              <p:tags r:id="rId2"/>
            </p:custDataLst>
          </p:nvPr>
        </p:nvSpPr>
        <p:spPr>
          <a:xfrm>
            <a:off x="6704693" y="5246494"/>
            <a:ext cx="1360714"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keyword</a:t>
            </a:r>
            <a:endParaRPr lang="zh-CN" altLang="en-US" dirty="0">
              <a:solidFill>
                <a:schemeClr val="bg1"/>
              </a:solidFill>
              <a:latin typeface="Hero" panose="02000506000000020004" pitchFamily="50" charset="0"/>
            </a:endParaRPr>
          </a:p>
        </p:txBody>
      </p:sp>
      <p:sp>
        <p:nvSpPr>
          <p:cNvPr id="5" name="文本框 4"/>
          <p:cNvSpPr txBox="1"/>
          <p:nvPr>
            <p:custDataLst>
              <p:tags r:id="rId3"/>
            </p:custDataLst>
          </p:nvPr>
        </p:nvSpPr>
        <p:spPr>
          <a:xfrm>
            <a:off x="6699820" y="2870890"/>
            <a:ext cx="851238"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CEO</a:t>
            </a:r>
            <a:endParaRPr lang="zh-CN" altLang="en-US" dirty="0">
              <a:solidFill>
                <a:schemeClr val="bg1"/>
              </a:solidFill>
              <a:latin typeface="Hero" panose="02000506000000020004" pitchFamily="50" charset="0"/>
            </a:endParaRPr>
          </a:p>
        </p:txBody>
      </p:sp>
      <p:sp>
        <p:nvSpPr>
          <p:cNvPr id="12" name="Freeform 229"/>
          <p:cNvSpPr>
            <a:spLocks noEditPoints="1"/>
          </p:cNvSpPr>
          <p:nvPr>
            <p:custDataLst>
              <p:tags r:id="rId4"/>
            </p:custDataLst>
          </p:nvPr>
        </p:nvSpPr>
        <p:spPr bwMode="auto">
          <a:xfrm>
            <a:off x="331470" y="538480"/>
            <a:ext cx="503555" cy="587375"/>
          </a:xfrm>
          <a:custGeom>
            <a:avLst/>
            <a:gdLst>
              <a:gd name="T0" fmla="*/ 2212 w 2697"/>
              <a:gd name="T1" fmla="*/ 783 h 3072"/>
              <a:gd name="T2" fmla="*/ 1578 w 2697"/>
              <a:gd name="T3" fmla="*/ 484 h 3072"/>
              <a:gd name="T4" fmla="*/ 1441 w 2697"/>
              <a:gd name="T5" fmla="*/ 296 h 3072"/>
              <a:gd name="T6" fmla="*/ 1625 w 2697"/>
              <a:gd name="T7" fmla="*/ 42 h 3072"/>
              <a:gd name="T8" fmla="*/ 1708 w 2697"/>
              <a:gd name="T9" fmla="*/ 0 h 3072"/>
              <a:gd name="T10" fmla="*/ 2581 w 2697"/>
              <a:gd name="T11" fmla="*/ 0 h 3072"/>
              <a:gd name="T12" fmla="*/ 2641 w 2697"/>
              <a:gd name="T13" fmla="*/ 20 h 3072"/>
              <a:gd name="T14" fmla="*/ 2664 w 2697"/>
              <a:gd name="T15" fmla="*/ 163 h 3072"/>
              <a:gd name="T16" fmla="*/ 2212 w 2697"/>
              <a:gd name="T17" fmla="*/ 783 h 3072"/>
              <a:gd name="T18" fmla="*/ 1377 w 2697"/>
              <a:gd name="T19" fmla="*/ 461 h 3072"/>
              <a:gd name="T20" fmla="*/ 1345 w 2697"/>
              <a:gd name="T21" fmla="*/ 461 h 3072"/>
              <a:gd name="T22" fmla="*/ 474 w 2697"/>
              <a:gd name="T23" fmla="*/ 769 h 3072"/>
              <a:gd name="T24" fmla="*/ 33 w 2697"/>
              <a:gd name="T25" fmla="*/ 163 h 3072"/>
              <a:gd name="T26" fmla="*/ 56 w 2697"/>
              <a:gd name="T27" fmla="*/ 20 h 3072"/>
              <a:gd name="T28" fmla="*/ 116 w 2697"/>
              <a:gd name="T29" fmla="*/ 0 h 3072"/>
              <a:gd name="T30" fmla="*/ 989 w 2697"/>
              <a:gd name="T31" fmla="*/ 0 h 3072"/>
              <a:gd name="T32" fmla="*/ 1072 w 2697"/>
              <a:gd name="T33" fmla="*/ 42 h 3072"/>
              <a:gd name="T34" fmla="*/ 1377 w 2697"/>
              <a:gd name="T35" fmla="*/ 461 h 3072"/>
              <a:gd name="T36" fmla="*/ 1010 w 2697"/>
              <a:gd name="T37" fmla="*/ 2450 h 3072"/>
              <a:gd name="T38" fmla="*/ 1345 w 2697"/>
              <a:gd name="T39" fmla="*/ 2212 h 3072"/>
              <a:gd name="T40" fmla="*/ 1680 w 2697"/>
              <a:gd name="T41" fmla="*/ 2450 h 3072"/>
              <a:gd name="T42" fmla="*/ 1742 w 2697"/>
              <a:gd name="T43" fmla="*/ 2406 h 3072"/>
              <a:gd name="T44" fmla="*/ 1630 w 2697"/>
              <a:gd name="T45" fmla="*/ 1998 h 3072"/>
              <a:gd name="T46" fmla="*/ 1944 w 2697"/>
              <a:gd name="T47" fmla="*/ 1734 h 3072"/>
              <a:gd name="T48" fmla="*/ 1918 w 2697"/>
              <a:gd name="T49" fmla="*/ 1662 h 3072"/>
              <a:gd name="T50" fmla="*/ 1517 w 2697"/>
              <a:gd name="T51" fmla="*/ 1662 h 3072"/>
              <a:gd name="T52" fmla="*/ 1383 w 2697"/>
              <a:gd name="T53" fmla="*/ 1257 h 3072"/>
              <a:gd name="T54" fmla="*/ 1306 w 2697"/>
              <a:gd name="T55" fmla="*/ 1257 h 3072"/>
              <a:gd name="T56" fmla="*/ 1172 w 2697"/>
              <a:gd name="T57" fmla="*/ 1662 h 3072"/>
              <a:gd name="T58" fmla="*/ 771 w 2697"/>
              <a:gd name="T59" fmla="*/ 1662 h 3072"/>
              <a:gd name="T60" fmla="*/ 745 w 2697"/>
              <a:gd name="T61" fmla="*/ 1734 h 3072"/>
              <a:gd name="T62" fmla="*/ 1059 w 2697"/>
              <a:gd name="T63" fmla="*/ 1998 h 3072"/>
              <a:gd name="T64" fmla="*/ 947 w 2697"/>
              <a:gd name="T65" fmla="*/ 2406 h 3072"/>
              <a:gd name="T66" fmla="*/ 1010 w 2697"/>
              <a:gd name="T67" fmla="*/ 2450 h 3072"/>
              <a:gd name="T68" fmla="*/ 1345 w 2697"/>
              <a:gd name="T69" fmla="*/ 3072 h 3072"/>
              <a:gd name="T70" fmla="*/ 116 w 2697"/>
              <a:gd name="T71" fmla="*/ 1843 h 3072"/>
              <a:gd name="T72" fmla="*/ 1345 w 2697"/>
              <a:gd name="T73" fmla="*/ 615 h 3072"/>
              <a:gd name="T74" fmla="*/ 2573 w 2697"/>
              <a:gd name="T75" fmla="*/ 1843 h 3072"/>
              <a:gd name="T76" fmla="*/ 1345 w 2697"/>
              <a:gd name="T77" fmla="*/ 3072 h 3072"/>
              <a:gd name="T78" fmla="*/ 1345 w 2697"/>
              <a:gd name="T79" fmla="*/ 3072 h 3072"/>
              <a:gd name="T80" fmla="*/ 1345 w 2697"/>
              <a:gd name="T81" fmla="*/ 3072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7" h="3072">
                <a:moveTo>
                  <a:pt x="2212" y="783"/>
                </a:moveTo>
                <a:cubicBezTo>
                  <a:pt x="2034" y="634"/>
                  <a:pt x="1816" y="528"/>
                  <a:pt x="1578" y="484"/>
                </a:cubicBezTo>
                <a:cubicBezTo>
                  <a:pt x="1441" y="296"/>
                  <a:pt x="1441" y="296"/>
                  <a:pt x="1441" y="296"/>
                </a:cubicBezTo>
                <a:cubicBezTo>
                  <a:pt x="1625" y="42"/>
                  <a:pt x="1625" y="42"/>
                  <a:pt x="1625" y="42"/>
                </a:cubicBezTo>
                <a:cubicBezTo>
                  <a:pt x="1644" y="16"/>
                  <a:pt x="1675" y="0"/>
                  <a:pt x="1708" y="0"/>
                </a:cubicBezTo>
                <a:cubicBezTo>
                  <a:pt x="2581" y="0"/>
                  <a:pt x="2581" y="0"/>
                  <a:pt x="2581" y="0"/>
                </a:cubicBezTo>
                <a:cubicBezTo>
                  <a:pt x="2602" y="0"/>
                  <a:pt x="2624" y="7"/>
                  <a:pt x="2641" y="20"/>
                </a:cubicBezTo>
                <a:cubicBezTo>
                  <a:pt x="2687" y="53"/>
                  <a:pt x="2697" y="117"/>
                  <a:pt x="2664" y="163"/>
                </a:cubicBezTo>
                <a:lnTo>
                  <a:pt x="2212" y="783"/>
                </a:lnTo>
                <a:close/>
                <a:moveTo>
                  <a:pt x="1377" y="461"/>
                </a:moveTo>
                <a:cubicBezTo>
                  <a:pt x="1366" y="461"/>
                  <a:pt x="1355" y="461"/>
                  <a:pt x="1345" y="461"/>
                </a:cubicBezTo>
                <a:cubicBezTo>
                  <a:pt x="1015" y="461"/>
                  <a:pt x="712" y="576"/>
                  <a:pt x="474" y="769"/>
                </a:cubicBezTo>
                <a:cubicBezTo>
                  <a:pt x="33" y="163"/>
                  <a:pt x="33" y="163"/>
                  <a:pt x="33" y="163"/>
                </a:cubicBezTo>
                <a:cubicBezTo>
                  <a:pt x="0" y="117"/>
                  <a:pt x="10" y="53"/>
                  <a:pt x="56" y="20"/>
                </a:cubicBezTo>
                <a:cubicBezTo>
                  <a:pt x="73" y="7"/>
                  <a:pt x="94" y="0"/>
                  <a:pt x="116" y="0"/>
                </a:cubicBezTo>
                <a:cubicBezTo>
                  <a:pt x="989" y="0"/>
                  <a:pt x="989" y="0"/>
                  <a:pt x="989" y="0"/>
                </a:cubicBezTo>
                <a:cubicBezTo>
                  <a:pt x="1022" y="0"/>
                  <a:pt x="1053" y="16"/>
                  <a:pt x="1072" y="42"/>
                </a:cubicBezTo>
                <a:lnTo>
                  <a:pt x="1377" y="461"/>
                </a:lnTo>
                <a:close/>
                <a:moveTo>
                  <a:pt x="1010" y="2450"/>
                </a:moveTo>
                <a:cubicBezTo>
                  <a:pt x="1345" y="2212"/>
                  <a:pt x="1345" y="2212"/>
                  <a:pt x="1345" y="2212"/>
                </a:cubicBezTo>
                <a:cubicBezTo>
                  <a:pt x="1680" y="2450"/>
                  <a:pt x="1680" y="2450"/>
                  <a:pt x="1680" y="2450"/>
                </a:cubicBezTo>
                <a:cubicBezTo>
                  <a:pt x="1711" y="2472"/>
                  <a:pt x="1753" y="2443"/>
                  <a:pt x="1742" y="2406"/>
                </a:cubicBezTo>
                <a:cubicBezTo>
                  <a:pt x="1630" y="1998"/>
                  <a:pt x="1630" y="1998"/>
                  <a:pt x="1630" y="1998"/>
                </a:cubicBezTo>
                <a:cubicBezTo>
                  <a:pt x="1944" y="1734"/>
                  <a:pt x="1944" y="1734"/>
                  <a:pt x="1944" y="1734"/>
                </a:cubicBezTo>
                <a:cubicBezTo>
                  <a:pt x="1974" y="1710"/>
                  <a:pt x="1956" y="1662"/>
                  <a:pt x="1918" y="1662"/>
                </a:cubicBezTo>
                <a:cubicBezTo>
                  <a:pt x="1517" y="1662"/>
                  <a:pt x="1517" y="1662"/>
                  <a:pt x="1517" y="1662"/>
                </a:cubicBezTo>
                <a:cubicBezTo>
                  <a:pt x="1383" y="1257"/>
                  <a:pt x="1383" y="1257"/>
                  <a:pt x="1383" y="1257"/>
                </a:cubicBezTo>
                <a:cubicBezTo>
                  <a:pt x="1371" y="1220"/>
                  <a:pt x="1318" y="1220"/>
                  <a:pt x="1306" y="1257"/>
                </a:cubicBezTo>
                <a:cubicBezTo>
                  <a:pt x="1172" y="1662"/>
                  <a:pt x="1172" y="1662"/>
                  <a:pt x="1172" y="1662"/>
                </a:cubicBezTo>
                <a:cubicBezTo>
                  <a:pt x="771" y="1662"/>
                  <a:pt x="771" y="1662"/>
                  <a:pt x="771" y="1662"/>
                </a:cubicBezTo>
                <a:cubicBezTo>
                  <a:pt x="733" y="1662"/>
                  <a:pt x="716" y="1710"/>
                  <a:pt x="745" y="1734"/>
                </a:cubicBezTo>
                <a:cubicBezTo>
                  <a:pt x="1059" y="1998"/>
                  <a:pt x="1059" y="1998"/>
                  <a:pt x="1059" y="1998"/>
                </a:cubicBezTo>
                <a:cubicBezTo>
                  <a:pt x="947" y="2406"/>
                  <a:pt x="947" y="2406"/>
                  <a:pt x="947" y="2406"/>
                </a:cubicBezTo>
                <a:cubicBezTo>
                  <a:pt x="937" y="2443"/>
                  <a:pt x="978" y="2472"/>
                  <a:pt x="1010" y="2450"/>
                </a:cubicBezTo>
                <a:close/>
                <a:moveTo>
                  <a:pt x="1345" y="3072"/>
                </a:moveTo>
                <a:cubicBezTo>
                  <a:pt x="666" y="3072"/>
                  <a:pt x="116" y="2522"/>
                  <a:pt x="116" y="1843"/>
                </a:cubicBezTo>
                <a:cubicBezTo>
                  <a:pt x="116" y="1165"/>
                  <a:pt x="666" y="615"/>
                  <a:pt x="1345" y="615"/>
                </a:cubicBezTo>
                <a:cubicBezTo>
                  <a:pt x="2023" y="615"/>
                  <a:pt x="2573" y="1165"/>
                  <a:pt x="2573" y="1843"/>
                </a:cubicBezTo>
                <a:cubicBezTo>
                  <a:pt x="2573" y="2522"/>
                  <a:pt x="2023" y="3072"/>
                  <a:pt x="1345" y="3072"/>
                </a:cubicBezTo>
                <a:close/>
                <a:moveTo>
                  <a:pt x="1345" y="3072"/>
                </a:moveTo>
                <a:cubicBezTo>
                  <a:pt x="1345" y="3072"/>
                  <a:pt x="1345" y="3072"/>
                  <a:pt x="1345" y="3072"/>
                </a:cubicBezTo>
              </a:path>
            </a:pathLst>
          </a:custGeom>
          <a:solidFill>
            <a:srgbClr val="1D607B"/>
          </a:solidFill>
          <a:ln>
            <a:noFill/>
          </a:ln>
        </p:spPr>
        <p:txBody>
          <a:bodyPr vert="horz" wrap="square" lIns="91440" tIns="45720" rIns="91440" bIns="45720" numCol="1" anchor="t" anchorCtr="0" compatLnSpc="1"/>
          <a:p>
            <a:endParaRPr lang="zh-CN" altLang="en-US"/>
          </a:p>
        </p:txBody>
      </p:sp>
      <p:sp>
        <p:nvSpPr>
          <p:cNvPr id="13" name="文本框 12"/>
          <p:cNvSpPr txBox="1"/>
          <p:nvPr>
            <p:custDataLst>
              <p:tags r:id="rId5"/>
            </p:custDataLst>
          </p:nvPr>
        </p:nvSpPr>
        <p:spPr>
          <a:xfrm>
            <a:off x="2039620" y="465455"/>
            <a:ext cx="2117725" cy="1076325"/>
          </a:xfrm>
          <a:prstGeom prst="rect">
            <a:avLst/>
          </a:prstGeom>
          <a:noFill/>
        </p:spPr>
        <p:txBody>
          <a:bodyPr wrap="square" rtlCol="0">
            <a:spAutoFit/>
          </a:bodyPr>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引领教育</a:t>
            </a:r>
            <a:endParaRPr lang="zh-CN" altLang="en-US" sz="3200"/>
          </a:p>
          <a:p>
            <a:endParaRPr lang="zh-CN" altLang="en-US" sz="3200"/>
          </a:p>
        </p:txBody>
      </p:sp>
      <p:pic>
        <p:nvPicPr>
          <p:cNvPr id="15" name="图片 14" descr="e0d91ced1037bc0b177b77d8868fbb7"/>
          <p:cNvPicPr>
            <a:picLocks noChangeAspect="1"/>
          </p:cNvPicPr>
          <p:nvPr/>
        </p:nvPicPr>
        <p:blipFill>
          <a:blip r:embed="rId6"/>
          <a:stretch>
            <a:fillRect/>
          </a:stretch>
        </p:blipFill>
        <p:spPr>
          <a:xfrm>
            <a:off x="675640" y="1624965"/>
            <a:ext cx="3550920" cy="2139315"/>
          </a:xfrm>
          <a:prstGeom prst="rect">
            <a:avLst/>
          </a:prstGeom>
        </p:spPr>
      </p:pic>
      <p:pic>
        <p:nvPicPr>
          <p:cNvPr id="17" name="图片 16" descr="a0cca83b0c2083c885b1edbac7c8289"/>
          <p:cNvPicPr>
            <a:picLocks noChangeAspect="1"/>
          </p:cNvPicPr>
          <p:nvPr/>
        </p:nvPicPr>
        <p:blipFill>
          <a:blip r:embed="rId7"/>
          <a:stretch>
            <a:fillRect/>
          </a:stretch>
        </p:blipFill>
        <p:spPr>
          <a:xfrm>
            <a:off x="4614545" y="1626870"/>
            <a:ext cx="3545840" cy="2181860"/>
          </a:xfrm>
          <a:prstGeom prst="rect">
            <a:avLst/>
          </a:prstGeom>
        </p:spPr>
      </p:pic>
      <p:pic>
        <p:nvPicPr>
          <p:cNvPr id="19" name="图片 18"/>
          <p:cNvPicPr>
            <a:picLocks noChangeAspect="1"/>
          </p:cNvPicPr>
          <p:nvPr>
            <p:custDataLst>
              <p:tags r:id="rId8"/>
            </p:custDataLst>
          </p:nvPr>
        </p:nvPicPr>
        <p:blipFill>
          <a:blip r:embed="rId9"/>
          <a:stretch>
            <a:fillRect/>
          </a:stretch>
        </p:blipFill>
        <p:spPr>
          <a:xfrm>
            <a:off x="8457565" y="1636395"/>
            <a:ext cx="3734435" cy="2243455"/>
          </a:xfrm>
          <a:prstGeom prst="rect">
            <a:avLst/>
          </a:prstGeom>
        </p:spPr>
      </p:pic>
      <p:pic>
        <p:nvPicPr>
          <p:cNvPr id="20" name="图片 19"/>
          <p:cNvPicPr>
            <a:picLocks noChangeAspect="1"/>
          </p:cNvPicPr>
          <p:nvPr>
            <p:custDataLst>
              <p:tags r:id="rId10"/>
            </p:custDataLst>
          </p:nvPr>
        </p:nvPicPr>
        <p:blipFill>
          <a:blip r:embed="rId11"/>
          <a:stretch>
            <a:fillRect/>
          </a:stretch>
        </p:blipFill>
        <p:spPr>
          <a:xfrm>
            <a:off x="718185" y="3847465"/>
            <a:ext cx="3508375" cy="355600"/>
          </a:xfrm>
          <a:prstGeom prst="rect">
            <a:avLst/>
          </a:prstGeom>
        </p:spPr>
      </p:pic>
      <p:pic>
        <p:nvPicPr>
          <p:cNvPr id="26" name="图片 25"/>
          <p:cNvPicPr>
            <a:picLocks noChangeAspect="1"/>
          </p:cNvPicPr>
          <p:nvPr>
            <p:custDataLst>
              <p:tags r:id="rId12"/>
            </p:custDataLst>
          </p:nvPr>
        </p:nvPicPr>
        <p:blipFill>
          <a:blip r:embed="rId13"/>
          <a:stretch>
            <a:fillRect/>
          </a:stretch>
        </p:blipFill>
        <p:spPr>
          <a:xfrm>
            <a:off x="8329295" y="3895090"/>
            <a:ext cx="3907790" cy="294005"/>
          </a:xfrm>
          <a:prstGeom prst="rect">
            <a:avLst/>
          </a:prstGeom>
        </p:spPr>
      </p:pic>
      <p:pic>
        <p:nvPicPr>
          <p:cNvPr id="27" name="图片 26"/>
          <p:cNvPicPr>
            <a:picLocks noChangeAspect="1"/>
          </p:cNvPicPr>
          <p:nvPr>
            <p:custDataLst>
              <p:tags r:id="rId14"/>
            </p:custDataLst>
          </p:nvPr>
        </p:nvPicPr>
        <p:blipFill>
          <a:blip r:embed="rId15"/>
          <a:stretch>
            <a:fillRect/>
          </a:stretch>
        </p:blipFill>
        <p:spPr>
          <a:xfrm>
            <a:off x="4968875" y="3872865"/>
            <a:ext cx="2701925" cy="309880"/>
          </a:xfrm>
          <a:prstGeom prst="rect">
            <a:avLst/>
          </a:prstGeom>
        </p:spPr>
      </p:pic>
      <p:sp>
        <p:nvSpPr>
          <p:cNvPr id="28" name="文本框 27"/>
          <p:cNvSpPr txBox="1"/>
          <p:nvPr/>
        </p:nvSpPr>
        <p:spPr>
          <a:xfrm>
            <a:off x="502920" y="4257040"/>
            <a:ext cx="4064000" cy="922020"/>
          </a:xfrm>
          <a:prstGeom prst="rect">
            <a:avLst/>
          </a:prstGeom>
          <a:noFill/>
        </p:spPr>
        <p:txBody>
          <a:bodyPr wrap="square" rtlCol="0">
            <a:spAutoFit/>
          </a:bodyPr>
          <a:p>
            <a:r>
              <a:rPr lang="zh-CN" altLang="en-US"/>
              <a:t>校方为追光鸟科技</a:t>
            </a:r>
            <a:r>
              <a:rPr lang="zh-CN" altLang="en-US" b="1">
                <a:solidFill>
                  <a:srgbClr val="FF0000"/>
                </a:solidFill>
              </a:rPr>
              <a:t>提供科研场地和高校专家指导</a:t>
            </a:r>
            <a:r>
              <a:rPr lang="zh-CN" altLang="en-US"/>
              <a:t>，为团队提供创新创业指导和管理经营</a:t>
            </a:r>
            <a:r>
              <a:rPr lang="zh-CN" altLang="en-US"/>
              <a:t>培训</a:t>
            </a:r>
            <a:endParaRPr lang="zh-CN" altLang="en-US"/>
          </a:p>
        </p:txBody>
      </p:sp>
      <p:sp>
        <p:nvSpPr>
          <p:cNvPr id="29" name="文本框 28"/>
          <p:cNvSpPr txBox="1"/>
          <p:nvPr/>
        </p:nvSpPr>
        <p:spPr>
          <a:xfrm>
            <a:off x="4431665" y="4236720"/>
            <a:ext cx="4064000" cy="922020"/>
          </a:xfrm>
          <a:prstGeom prst="rect">
            <a:avLst/>
          </a:prstGeom>
          <a:noFill/>
        </p:spPr>
        <p:txBody>
          <a:bodyPr wrap="square" rtlCol="0">
            <a:spAutoFit/>
          </a:bodyPr>
          <a:p>
            <a:r>
              <a:rPr lang="zh-CN" altLang="en-US" b="1">
                <a:solidFill>
                  <a:srgbClr val="FF0000"/>
                </a:solidFill>
              </a:rPr>
              <a:t>追光鸟与特种机器人技术研究所开展合作</a:t>
            </a:r>
            <a:r>
              <a:rPr lang="zh-CN" altLang="en-US"/>
              <a:t>，对产品性能进行测试为</a:t>
            </a:r>
            <a:r>
              <a:rPr lang="zh-CN" altLang="en-US"/>
              <a:t>产品研发提供意见</a:t>
            </a:r>
            <a:endParaRPr lang="zh-CN" altLang="en-US"/>
          </a:p>
        </p:txBody>
      </p:sp>
      <p:sp>
        <p:nvSpPr>
          <p:cNvPr id="30" name="文本框 29"/>
          <p:cNvSpPr txBox="1"/>
          <p:nvPr/>
        </p:nvSpPr>
        <p:spPr>
          <a:xfrm>
            <a:off x="8330565" y="4232910"/>
            <a:ext cx="4064000" cy="922020"/>
          </a:xfrm>
          <a:prstGeom prst="rect">
            <a:avLst/>
          </a:prstGeom>
          <a:noFill/>
        </p:spPr>
        <p:txBody>
          <a:bodyPr wrap="square" rtlCol="0">
            <a:spAutoFit/>
          </a:bodyPr>
          <a:p>
            <a:r>
              <a:rPr lang="zh-CN" altLang="en-US"/>
              <a:t>追光鸟</a:t>
            </a:r>
            <a:r>
              <a:rPr lang="zh-CN" altLang="en-US" b="1">
                <a:solidFill>
                  <a:srgbClr val="FF0000"/>
                </a:solidFill>
              </a:rPr>
              <a:t>已经入驻学校的</a:t>
            </a:r>
            <a:r>
              <a:rPr lang="zh-CN" altLang="en-US" b="1">
                <a:solidFill>
                  <a:srgbClr val="FF0000"/>
                </a:solidFill>
              </a:rPr>
              <a:t>创新创业基地</a:t>
            </a:r>
            <a:r>
              <a:rPr lang="zh-CN" altLang="en-US"/>
              <a:t>，致力打造学科融合，促进学生发展，鼓励学生</a:t>
            </a:r>
            <a:r>
              <a:rPr lang="zh-CN" altLang="en-US"/>
              <a:t>创新创业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p:cTn id="13"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xEl>
                                              <p:pRg st="0" end="0"/>
                                            </p:txEl>
                                          </p:spTgt>
                                        </p:tgtEl>
                                      </p:cBhvr>
                                    </p:animEffect>
                                  </p:childTnLst>
                                </p:cTn>
                              </p:par>
                            </p:childTnLst>
                          </p:cTn>
                        </p:par>
                        <p:par>
                          <p:cTn id="18" fill="hold">
                            <p:stCondLst>
                              <p:cond delay="649"/>
                            </p:stCondLst>
                            <p:childTnLst>
                              <p:par>
                                <p:cTn id="19" presetID="53" presetClass="entr" presetSubtype="16"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形状 3"/>
          <p:cNvSpPr/>
          <p:nvPr/>
        </p:nvSpPr>
        <p:spPr>
          <a:xfrm>
            <a:off x="-8792" y="1"/>
            <a:ext cx="1925515" cy="1490128"/>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6" name="任意多边形: 形状 5"/>
          <p:cNvSpPr/>
          <p:nvPr/>
        </p:nvSpPr>
        <p:spPr>
          <a:xfrm flipH="1" flipV="1">
            <a:off x="10127970" y="5284176"/>
            <a:ext cx="2064030" cy="1573823"/>
          </a:xfrm>
          <a:custGeom>
            <a:avLst/>
            <a:gdLst>
              <a:gd name="connsiteX0" fmla="*/ 8792 w 7192107"/>
              <a:gd name="connsiteY0" fmla="*/ 6875584 h 6875584"/>
              <a:gd name="connsiteX1" fmla="*/ 2206869 w 7192107"/>
              <a:gd name="connsiteY1" fmla="*/ 4440115 h 6875584"/>
              <a:gd name="connsiteX2" fmla="*/ 5574323 w 7192107"/>
              <a:gd name="connsiteY2" fmla="*/ 2839915 h 6875584"/>
              <a:gd name="connsiteX3" fmla="*/ 7192107 w 7192107"/>
              <a:gd name="connsiteY3" fmla="*/ 8792 h 6875584"/>
              <a:gd name="connsiteX4" fmla="*/ 0 w 7192107"/>
              <a:gd name="connsiteY4" fmla="*/ 0 h 6875584"/>
              <a:gd name="connsiteX5" fmla="*/ 8792 w 7192107"/>
              <a:gd name="connsiteY5" fmla="*/ 6875584 h 687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2107" h="6875584">
                <a:moveTo>
                  <a:pt x="8792" y="6875584"/>
                </a:moveTo>
                <a:lnTo>
                  <a:pt x="2206869" y="4440115"/>
                </a:lnTo>
                <a:lnTo>
                  <a:pt x="5574323" y="2839915"/>
                </a:lnTo>
                <a:lnTo>
                  <a:pt x="7192107" y="8792"/>
                </a:lnTo>
                <a:lnTo>
                  <a:pt x="0" y="0"/>
                </a:lnTo>
                <a:cubicBezTo>
                  <a:pt x="5861" y="2280138"/>
                  <a:pt x="11723" y="4560277"/>
                  <a:pt x="8792" y="6875584"/>
                </a:cubicBezTo>
                <a:close/>
              </a:path>
            </a:pathLst>
          </a:custGeom>
          <a:solidFill>
            <a:srgbClr val="FFC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7" name="文本框 6"/>
          <p:cNvSpPr txBox="1"/>
          <p:nvPr/>
        </p:nvSpPr>
        <p:spPr>
          <a:xfrm>
            <a:off x="2039706" y="747220"/>
            <a:ext cx="2371740" cy="521970"/>
          </a:xfrm>
          <a:prstGeom prst="rect">
            <a:avLst/>
          </a:prstGeom>
          <a:noFill/>
        </p:spPr>
        <p:txBody>
          <a:bodyPr wrap="square" rtlCol="0">
            <a:spAutoFit/>
          </a:bodyPr>
          <a:p>
            <a:r>
              <a:rPr lang="en-US" altLang="zh-CN" sz="2800" dirty="0">
                <a:latin typeface="字魂文宋体" panose="00000500000000000000" pitchFamily="2" charset="-122"/>
                <a:ea typeface="字魂文宋体" panose="00000500000000000000" pitchFamily="2" charset="-122"/>
              </a:rPr>
              <a:t> </a:t>
            </a:r>
            <a:endParaRPr lang="en-US" altLang="zh-CN" sz="2800" dirty="0">
              <a:latin typeface="字魂文宋体" panose="00000500000000000000" pitchFamily="2" charset="-122"/>
              <a:ea typeface="字魂文宋体" panose="00000500000000000000" pitchFamily="2" charset="-122"/>
            </a:endParaRPr>
          </a:p>
        </p:txBody>
      </p:sp>
      <p:grpSp>
        <p:nvGrpSpPr>
          <p:cNvPr id="8" name="组合 7"/>
          <p:cNvGrpSpPr/>
          <p:nvPr/>
        </p:nvGrpSpPr>
        <p:grpSpPr>
          <a:xfrm rot="9102295">
            <a:off x="217239" y="280799"/>
            <a:ext cx="1975916" cy="1451753"/>
            <a:chOff x="622382" y="355604"/>
            <a:chExt cx="1975916" cy="1451753"/>
          </a:xfrm>
          <a:solidFill>
            <a:srgbClr val="FFC000"/>
          </a:solidFill>
        </p:grpSpPr>
        <p:sp>
          <p:nvSpPr>
            <p:cNvPr id="9" name="矩形 8"/>
            <p:cNvSpPr/>
            <p:nvPr/>
          </p:nvSpPr>
          <p:spPr>
            <a:xfrm rot="2625665">
              <a:off x="1849058" y="1048330"/>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10" name="矩形 9"/>
            <p:cNvSpPr/>
            <p:nvPr/>
          </p:nvSpPr>
          <p:spPr>
            <a:xfrm rot="2625665">
              <a:off x="622382" y="1058117"/>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sp>
          <p:nvSpPr>
            <p:cNvPr id="11" name="矩形 10"/>
            <p:cNvSpPr/>
            <p:nvPr/>
          </p:nvSpPr>
          <p:spPr>
            <a:xfrm rot="2625665">
              <a:off x="1235720" y="355604"/>
              <a:ext cx="749240" cy="749240"/>
            </a:xfrm>
            <a:prstGeom prst="rect">
              <a:avLst/>
            </a:prstGeom>
            <a:grpFill/>
            <a:ln>
              <a:noFill/>
            </a:ln>
            <a:effectLst>
              <a:outerShdw blurRad="50800" dist="342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文宋体" panose="00000500000000000000" pitchFamily="2" charset="-122"/>
                <a:ea typeface="字魂文宋体" panose="00000500000000000000" pitchFamily="2" charset="-122"/>
              </a:endParaRPr>
            </a:p>
          </p:txBody>
        </p:sp>
      </p:grpSp>
      <p:sp>
        <p:nvSpPr>
          <p:cNvPr id="16" name="文本框 15"/>
          <p:cNvSpPr txBox="1"/>
          <p:nvPr/>
        </p:nvSpPr>
        <p:spPr>
          <a:xfrm>
            <a:off x="2587321" y="2656273"/>
            <a:ext cx="1639408" cy="523220"/>
          </a:xfrm>
          <a:prstGeom prst="rect">
            <a:avLst/>
          </a:prstGeom>
          <a:noFill/>
        </p:spPr>
        <p:txBody>
          <a:bodyPr wrap="square" rtlCol="0">
            <a:spAutoFit/>
          </a:bodyPr>
          <a:p>
            <a:r>
              <a:rPr lang="zh-CN" altLang="en-US" sz="2800" dirty="0">
                <a:solidFill>
                  <a:schemeClr val="bg1"/>
                </a:solidFill>
                <a:latin typeface="字魂文宋体" panose="00000500000000000000" pitchFamily="2" charset="-122"/>
                <a:ea typeface="字魂文宋体" panose="00000500000000000000" pitchFamily="2" charset="-122"/>
              </a:rPr>
              <a:t>点击编辑</a:t>
            </a:r>
            <a:endParaRPr lang="zh-CN" altLang="en-US" sz="2800" dirty="0">
              <a:solidFill>
                <a:schemeClr val="bg1"/>
              </a:solidFill>
              <a:latin typeface="字魂文宋体" panose="00000500000000000000" pitchFamily="2" charset="-122"/>
              <a:ea typeface="字魂文宋体" panose="00000500000000000000" pitchFamily="2" charset="-122"/>
            </a:endParaRPr>
          </a:p>
        </p:txBody>
      </p:sp>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7540" t="66405" r="51049" b="3380"/>
          <a:stretch>
            <a:fillRect/>
          </a:stretch>
        </p:blipFill>
        <p:spPr>
          <a:xfrm>
            <a:off x="-176337" y="5053003"/>
            <a:ext cx="2124287" cy="2072092"/>
          </a:xfrm>
          <a:prstGeom prst="rect">
            <a:avLst/>
          </a:prstGeom>
        </p:spPr>
      </p:pic>
      <p:grpSp>
        <p:nvGrpSpPr>
          <p:cNvPr id="22" name="Group 37出自【趣你的PPT】(微信:qunideppt)：最优质的PPT资源库"/>
          <p:cNvGrpSpPr/>
          <p:nvPr/>
        </p:nvGrpSpPr>
        <p:grpSpPr>
          <a:xfrm>
            <a:off x="1099479" y="1056406"/>
            <a:ext cx="544436" cy="519113"/>
            <a:chOff x="2154239" y="2917825"/>
            <a:chExt cx="341313" cy="325438"/>
          </a:xfrm>
          <a:solidFill>
            <a:schemeClr val="accent2">
              <a:lumMod val="50000"/>
            </a:schemeClr>
          </a:solidFill>
        </p:grpSpPr>
        <p:sp>
          <p:nvSpPr>
            <p:cNvPr id="23" name="出自【趣你的PPT】(微信:qunideppt)：最优质的PPT资源库"/>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4" name="出自【趣你的PPT】(微信:qunideppt)：最优质的PPT资源库"/>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solidFill>
              <a:schemeClr val="bg1"/>
            </a:solidFill>
            <a:ln w="9525">
              <a:noFill/>
              <a:round/>
            </a:ln>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sp>
          <p:nvSpPr>
            <p:cNvPr id="25" name="出自【趣你的PPT】(微信:qunideppt)：最优质的PPT资源库"/>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chemeClr val="bg1"/>
                </a:solidFill>
                <a:latin typeface="字魂73号-江南手书" panose="00000500000000000000" pitchFamily="2" charset="-122"/>
                <a:ea typeface="字魂73号-江南手书" panose="00000500000000000000" pitchFamily="2" charset="-122"/>
              </a:endParaRPr>
            </a:p>
          </p:txBody>
        </p:sp>
      </p:grpSp>
      <p:sp>
        <p:nvSpPr>
          <p:cNvPr id="18" name="文本框 17"/>
          <p:cNvSpPr txBox="1"/>
          <p:nvPr>
            <p:custDataLst>
              <p:tags r:id="rId2"/>
            </p:custDataLst>
          </p:nvPr>
        </p:nvSpPr>
        <p:spPr>
          <a:xfrm>
            <a:off x="6704693" y="5246494"/>
            <a:ext cx="1360714"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keyword</a:t>
            </a:r>
            <a:endParaRPr lang="zh-CN" altLang="en-US" dirty="0">
              <a:solidFill>
                <a:schemeClr val="bg1"/>
              </a:solidFill>
              <a:latin typeface="Hero" panose="02000506000000020004" pitchFamily="50" charset="0"/>
            </a:endParaRPr>
          </a:p>
        </p:txBody>
      </p:sp>
      <p:sp>
        <p:nvSpPr>
          <p:cNvPr id="5" name="文本框 4"/>
          <p:cNvSpPr txBox="1"/>
          <p:nvPr>
            <p:custDataLst>
              <p:tags r:id="rId3"/>
            </p:custDataLst>
          </p:nvPr>
        </p:nvSpPr>
        <p:spPr>
          <a:xfrm>
            <a:off x="6699820" y="2870890"/>
            <a:ext cx="851238" cy="369332"/>
          </a:xfrm>
          <a:prstGeom prst="rect">
            <a:avLst/>
          </a:prstGeom>
          <a:noFill/>
        </p:spPr>
        <p:txBody>
          <a:bodyPr wrap="square" rtlCol="0">
            <a:spAutoFit/>
          </a:bodyPr>
          <a:p>
            <a:pPr algn="ctr"/>
            <a:r>
              <a:rPr lang="en-US" altLang="zh-CN" dirty="0">
                <a:solidFill>
                  <a:schemeClr val="bg1"/>
                </a:solidFill>
                <a:latin typeface="Hero" panose="02000506000000020004" pitchFamily="50" charset="0"/>
              </a:rPr>
              <a:t>CEO</a:t>
            </a:r>
            <a:endParaRPr lang="zh-CN" altLang="en-US" dirty="0">
              <a:solidFill>
                <a:schemeClr val="bg1"/>
              </a:solidFill>
              <a:latin typeface="Hero" panose="02000506000000020004" pitchFamily="50" charset="0"/>
            </a:endParaRPr>
          </a:p>
        </p:txBody>
      </p:sp>
      <p:sp>
        <p:nvSpPr>
          <p:cNvPr id="12" name="Freeform 229"/>
          <p:cNvSpPr>
            <a:spLocks noEditPoints="1"/>
          </p:cNvSpPr>
          <p:nvPr>
            <p:custDataLst>
              <p:tags r:id="rId4"/>
            </p:custDataLst>
          </p:nvPr>
        </p:nvSpPr>
        <p:spPr bwMode="auto">
          <a:xfrm>
            <a:off x="331470" y="538480"/>
            <a:ext cx="503555" cy="587375"/>
          </a:xfrm>
          <a:custGeom>
            <a:avLst/>
            <a:gdLst>
              <a:gd name="T0" fmla="*/ 2212 w 2697"/>
              <a:gd name="T1" fmla="*/ 783 h 3072"/>
              <a:gd name="T2" fmla="*/ 1578 w 2697"/>
              <a:gd name="T3" fmla="*/ 484 h 3072"/>
              <a:gd name="T4" fmla="*/ 1441 w 2697"/>
              <a:gd name="T5" fmla="*/ 296 h 3072"/>
              <a:gd name="T6" fmla="*/ 1625 w 2697"/>
              <a:gd name="T7" fmla="*/ 42 h 3072"/>
              <a:gd name="T8" fmla="*/ 1708 w 2697"/>
              <a:gd name="T9" fmla="*/ 0 h 3072"/>
              <a:gd name="T10" fmla="*/ 2581 w 2697"/>
              <a:gd name="T11" fmla="*/ 0 h 3072"/>
              <a:gd name="T12" fmla="*/ 2641 w 2697"/>
              <a:gd name="T13" fmla="*/ 20 h 3072"/>
              <a:gd name="T14" fmla="*/ 2664 w 2697"/>
              <a:gd name="T15" fmla="*/ 163 h 3072"/>
              <a:gd name="T16" fmla="*/ 2212 w 2697"/>
              <a:gd name="T17" fmla="*/ 783 h 3072"/>
              <a:gd name="T18" fmla="*/ 1377 w 2697"/>
              <a:gd name="T19" fmla="*/ 461 h 3072"/>
              <a:gd name="T20" fmla="*/ 1345 w 2697"/>
              <a:gd name="T21" fmla="*/ 461 h 3072"/>
              <a:gd name="T22" fmla="*/ 474 w 2697"/>
              <a:gd name="T23" fmla="*/ 769 h 3072"/>
              <a:gd name="T24" fmla="*/ 33 w 2697"/>
              <a:gd name="T25" fmla="*/ 163 h 3072"/>
              <a:gd name="T26" fmla="*/ 56 w 2697"/>
              <a:gd name="T27" fmla="*/ 20 h 3072"/>
              <a:gd name="T28" fmla="*/ 116 w 2697"/>
              <a:gd name="T29" fmla="*/ 0 h 3072"/>
              <a:gd name="T30" fmla="*/ 989 w 2697"/>
              <a:gd name="T31" fmla="*/ 0 h 3072"/>
              <a:gd name="T32" fmla="*/ 1072 w 2697"/>
              <a:gd name="T33" fmla="*/ 42 h 3072"/>
              <a:gd name="T34" fmla="*/ 1377 w 2697"/>
              <a:gd name="T35" fmla="*/ 461 h 3072"/>
              <a:gd name="T36" fmla="*/ 1010 w 2697"/>
              <a:gd name="T37" fmla="*/ 2450 h 3072"/>
              <a:gd name="T38" fmla="*/ 1345 w 2697"/>
              <a:gd name="T39" fmla="*/ 2212 h 3072"/>
              <a:gd name="T40" fmla="*/ 1680 w 2697"/>
              <a:gd name="T41" fmla="*/ 2450 h 3072"/>
              <a:gd name="T42" fmla="*/ 1742 w 2697"/>
              <a:gd name="T43" fmla="*/ 2406 h 3072"/>
              <a:gd name="T44" fmla="*/ 1630 w 2697"/>
              <a:gd name="T45" fmla="*/ 1998 h 3072"/>
              <a:gd name="T46" fmla="*/ 1944 w 2697"/>
              <a:gd name="T47" fmla="*/ 1734 h 3072"/>
              <a:gd name="T48" fmla="*/ 1918 w 2697"/>
              <a:gd name="T49" fmla="*/ 1662 h 3072"/>
              <a:gd name="T50" fmla="*/ 1517 w 2697"/>
              <a:gd name="T51" fmla="*/ 1662 h 3072"/>
              <a:gd name="T52" fmla="*/ 1383 w 2697"/>
              <a:gd name="T53" fmla="*/ 1257 h 3072"/>
              <a:gd name="T54" fmla="*/ 1306 w 2697"/>
              <a:gd name="T55" fmla="*/ 1257 h 3072"/>
              <a:gd name="T56" fmla="*/ 1172 w 2697"/>
              <a:gd name="T57" fmla="*/ 1662 h 3072"/>
              <a:gd name="T58" fmla="*/ 771 w 2697"/>
              <a:gd name="T59" fmla="*/ 1662 h 3072"/>
              <a:gd name="T60" fmla="*/ 745 w 2697"/>
              <a:gd name="T61" fmla="*/ 1734 h 3072"/>
              <a:gd name="T62" fmla="*/ 1059 w 2697"/>
              <a:gd name="T63" fmla="*/ 1998 h 3072"/>
              <a:gd name="T64" fmla="*/ 947 w 2697"/>
              <a:gd name="T65" fmla="*/ 2406 h 3072"/>
              <a:gd name="T66" fmla="*/ 1010 w 2697"/>
              <a:gd name="T67" fmla="*/ 2450 h 3072"/>
              <a:gd name="T68" fmla="*/ 1345 w 2697"/>
              <a:gd name="T69" fmla="*/ 3072 h 3072"/>
              <a:gd name="T70" fmla="*/ 116 w 2697"/>
              <a:gd name="T71" fmla="*/ 1843 h 3072"/>
              <a:gd name="T72" fmla="*/ 1345 w 2697"/>
              <a:gd name="T73" fmla="*/ 615 h 3072"/>
              <a:gd name="T74" fmla="*/ 2573 w 2697"/>
              <a:gd name="T75" fmla="*/ 1843 h 3072"/>
              <a:gd name="T76" fmla="*/ 1345 w 2697"/>
              <a:gd name="T77" fmla="*/ 3072 h 3072"/>
              <a:gd name="T78" fmla="*/ 1345 w 2697"/>
              <a:gd name="T79" fmla="*/ 3072 h 3072"/>
              <a:gd name="T80" fmla="*/ 1345 w 2697"/>
              <a:gd name="T81" fmla="*/ 3072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7" h="3072">
                <a:moveTo>
                  <a:pt x="2212" y="783"/>
                </a:moveTo>
                <a:cubicBezTo>
                  <a:pt x="2034" y="634"/>
                  <a:pt x="1816" y="528"/>
                  <a:pt x="1578" y="484"/>
                </a:cubicBezTo>
                <a:cubicBezTo>
                  <a:pt x="1441" y="296"/>
                  <a:pt x="1441" y="296"/>
                  <a:pt x="1441" y="296"/>
                </a:cubicBezTo>
                <a:cubicBezTo>
                  <a:pt x="1625" y="42"/>
                  <a:pt x="1625" y="42"/>
                  <a:pt x="1625" y="42"/>
                </a:cubicBezTo>
                <a:cubicBezTo>
                  <a:pt x="1644" y="16"/>
                  <a:pt x="1675" y="0"/>
                  <a:pt x="1708" y="0"/>
                </a:cubicBezTo>
                <a:cubicBezTo>
                  <a:pt x="2581" y="0"/>
                  <a:pt x="2581" y="0"/>
                  <a:pt x="2581" y="0"/>
                </a:cubicBezTo>
                <a:cubicBezTo>
                  <a:pt x="2602" y="0"/>
                  <a:pt x="2624" y="7"/>
                  <a:pt x="2641" y="20"/>
                </a:cubicBezTo>
                <a:cubicBezTo>
                  <a:pt x="2687" y="53"/>
                  <a:pt x="2697" y="117"/>
                  <a:pt x="2664" y="163"/>
                </a:cubicBezTo>
                <a:lnTo>
                  <a:pt x="2212" y="783"/>
                </a:lnTo>
                <a:close/>
                <a:moveTo>
                  <a:pt x="1377" y="461"/>
                </a:moveTo>
                <a:cubicBezTo>
                  <a:pt x="1366" y="461"/>
                  <a:pt x="1355" y="461"/>
                  <a:pt x="1345" y="461"/>
                </a:cubicBezTo>
                <a:cubicBezTo>
                  <a:pt x="1015" y="461"/>
                  <a:pt x="712" y="576"/>
                  <a:pt x="474" y="769"/>
                </a:cubicBezTo>
                <a:cubicBezTo>
                  <a:pt x="33" y="163"/>
                  <a:pt x="33" y="163"/>
                  <a:pt x="33" y="163"/>
                </a:cubicBezTo>
                <a:cubicBezTo>
                  <a:pt x="0" y="117"/>
                  <a:pt x="10" y="53"/>
                  <a:pt x="56" y="20"/>
                </a:cubicBezTo>
                <a:cubicBezTo>
                  <a:pt x="73" y="7"/>
                  <a:pt x="94" y="0"/>
                  <a:pt x="116" y="0"/>
                </a:cubicBezTo>
                <a:cubicBezTo>
                  <a:pt x="989" y="0"/>
                  <a:pt x="989" y="0"/>
                  <a:pt x="989" y="0"/>
                </a:cubicBezTo>
                <a:cubicBezTo>
                  <a:pt x="1022" y="0"/>
                  <a:pt x="1053" y="16"/>
                  <a:pt x="1072" y="42"/>
                </a:cubicBezTo>
                <a:lnTo>
                  <a:pt x="1377" y="461"/>
                </a:lnTo>
                <a:close/>
                <a:moveTo>
                  <a:pt x="1010" y="2450"/>
                </a:moveTo>
                <a:cubicBezTo>
                  <a:pt x="1345" y="2212"/>
                  <a:pt x="1345" y="2212"/>
                  <a:pt x="1345" y="2212"/>
                </a:cubicBezTo>
                <a:cubicBezTo>
                  <a:pt x="1680" y="2450"/>
                  <a:pt x="1680" y="2450"/>
                  <a:pt x="1680" y="2450"/>
                </a:cubicBezTo>
                <a:cubicBezTo>
                  <a:pt x="1711" y="2472"/>
                  <a:pt x="1753" y="2443"/>
                  <a:pt x="1742" y="2406"/>
                </a:cubicBezTo>
                <a:cubicBezTo>
                  <a:pt x="1630" y="1998"/>
                  <a:pt x="1630" y="1998"/>
                  <a:pt x="1630" y="1998"/>
                </a:cubicBezTo>
                <a:cubicBezTo>
                  <a:pt x="1944" y="1734"/>
                  <a:pt x="1944" y="1734"/>
                  <a:pt x="1944" y="1734"/>
                </a:cubicBezTo>
                <a:cubicBezTo>
                  <a:pt x="1974" y="1710"/>
                  <a:pt x="1956" y="1662"/>
                  <a:pt x="1918" y="1662"/>
                </a:cubicBezTo>
                <a:cubicBezTo>
                  <a:pt x="1517" y="1662"/>
                  <a:pt x="1517" y="1662"/>
                  <a:pt x="1517" y="1662"/>
                </a:cubicBezTo>
                <a:cubicBezTo>
                  <a:pt x="1383" y="1257"/>
                  <a:pt x="1383" y="1257"/>
                  <a:pt x="1383" y="1257"/>
                </a:cubicBezTo>
                <a:cubicBezTo>
                  <a:pt x="1371" y="1220"/>
                  <a:pt x="1318" y="1220"/>
                  <a:pt x="1306" y="1257"/>
                </a:cubicBezTo>
                <a:cubicBezTo>
                  <a:pt x="1172" y="1662"/>
                  <a:pt x="1172" y="1662"/>
                  <a:pt x="1172" y="1662"/>
                </a:cubicBezTo>
                <a:cubicBezTo>
                  <a:pt x="771" y="1662"/>
                  <a:pt x="771" y="1662"/>
                  <a:pt x="771" y="1662"/>
                </a:cubicBezTo>
                <a:cubicBezTo>
                  <a:pt x="733" y="1662"/>
                  <a:pt x="716" y="1710"/>
                  <a:pt x="745" y="1734"/>
                </a:cubicBezTo>
                <a:cubicBezTo>
                  <a:pt x="1059" y="1998"/>
                  <a:pt x="1059" y="1998"/>
                  <a:pt x="1059" y="1998"/>
                </a:cubicBezTo>
                <a:cubicBezTo>
                  <a:pt x="947" y="2406"/>
                  <a:pt x="947" y="2406"/>
                  <a:pt x="947" y="2406"/>
                </a:cubicBezTo>
                <a:cubicBezTo>
                  <a:pt x="937" y="2443"/>
                  <a:pt x="978" y="2472"/>
                  <a:pt x="1010" y="2450"/>
                </a:cubicBezTo>
                <a:close/>
                <a:moveTo>
                  <a:pt x="1345" y="3072"/>
                </a:moveTo>
                <a:cubicBezTo>
                  <a:pt x="666" y="3072"/>
                  <a:pt x="116" y="2522"/>
                  <a:pt x="116" y="1843"/>
                </a:cubicBezTo>
                <a:cubicBezTo>
                  <a:pt x="116" y="1165"/>
                  <a:pt x="666" y="615"/>
                  <a:pt x="1345" y="615"/>
                </a:cubicBezTo>
                <a:cubicBezTo>
                  <a:pt x="2023" y="615"/>
                  <a:pt x="2573" y="1165"/>
                  <a:pt x="2573" y="1843"/>
                </a:cubicBezTo>
                <a:cubicBezTo>
                  <a:pt x="2573" y="2522"/>
                  <a:pt x="2023" y="3072"/>
                  <a:pt x="1345" y="3072"/>
                </a:cubicBezTo>
                <a:close/>
                <a:moveTo>
                  <a:pt x="1345" y="3072"/>
                </a:moveTo>
                <a:cubicBezTo>
                  <a:pt x="1345" y="3072"/>
                  <a:pt x="1345" y="3072"/>
                  <a:pt x="1345" y="3072"/>
                </a:cubicBezTo>
              </a:path>
            </a:pathLst>
          </a:custGeom>
          <a:solidFill>
            <a:srgbClr val="1D607B"/>
          </a:solidFill>
          <a:ln>
            <a:noFill/>
          </a:ln>
        </p:spPr>
        <p:txBody>
          <a:bodyPr vert="horz" wrap="square" lIns="91440" tIns="45720" rIns="91440" bIns="45720" numCol="1" anchor="t" anchorCtr="0" compatLnSpc="1"/>
          <a:p>
            <a:endParaRPr lang="zh-CN" altLang="en-US"/>
          </a:p>
        </p:txBody>
      </p:sp>
      <p:sp>
        <p:nvSpPr>
          <p:cNvPr id="13" name="文本框 12"/>
          <p:cNvSpPr txBox="1"/>
          <p:nvPr>
            <p:custDataLst>
              <p:tags r:id="rId5"/>
            </p:custDataLst>
          </p:nvPr>
        </p:nvSpPr>
        <p:spPr>
          <a:xfrm>
            <a:off x="2039620" y="370205"/>
            <a:ext cx="2117725" cy="1076325"/>
          </a:xfrm>
          <a:prstGeom prst="rect">
            <a:avLst/>
          </a:prstGeom>
          <a:noFill/>
        </p:spPr>
        <p:txBody>
          <a:bodyPr wrap="square" rtlCol="0">
            <a:spAutoFit/>
          </a:bodyPr>
          <a:p>
            <a:r>
              <a:rPr lang="zh-CN" altLang="en-US" sz="3200" dirty="0">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引领教育</a:t>
            </a:r>
            <a:endParaRPr lang="zh-CN" altLang="en-US" sz="3200"/>
          </a:p>
          <a:p>
            <a:endParaRPr lang="zh-CN" altLang="en-US" sz="3200"/>
          </a:p>
        </p:txBody>
      </p:sp>
      <p:pic>
        <p:nvPicPr>
          <p:cNvPr id="15" name="图片 14"/>
          <p:cNvPicPr>
            <a:picLocks noChangeAspect="1"/>
          </p:cNvPicPr>
          <p:nvPr>
            <p:custDataLst>
              <p:tags r:id="rId6"/>
            </p:custDataLst>
          </p:nvPr>
        </p:nvPicPr>
        <p:blipFill>
          <a:blip r:embed="rId7"/>
          <a:stretch>
            <a:fillRect/>
          </a:stretch>
        </p:blipFill>
        <p:spPr>
          <a:xfrm>
            <a:off x="1835150" y="1576070"/>
            <a:ext cx="2537460" cy="2266315"/>
          </a:xfrm>
          <a:prstGeom prst="rect">
            <a:avLst/>
          </a:prstGeom>
        </p:spPr>
      </p:pic>
      <p:pic>
        <p:nvPicPr>
          <p:cNvPr id="17" name="图片 16"/>
          <p:cNvPicPr>
            <a:picLocks noChangeAspect="1"/>
          </p:cNvPicPr>
          <p:nvPr>
            <p:custDataLst>
              <p:tags r:id="rId8"/>
            </p:custDataLst>
          </p:nvPr>
        </p:nvPicPr>
        <p:blipFill>
          <a:blip r:embed="rId9"/>
          <a:stretch>
            <a:fillRect/>
          </a:stretch>
        </p:blipFill>
        <p:spPr>
          <a:xfrm>
            <a:off x="4761865" y="1576070"/>
            <a:ext cx="2788920" cy="2266950"/>
          </a:xfrm>
          <a:prstGeom prst="rect">
            <a:avLst/>
          </a:prstGeom>
        </p:spPr>
      </p:pic>
      <p:pic>
        <p:nvPicPr>
          <p:cNvPr id="19" name="图片 18"/>
          <p:cNvPicPr>
            <a:picLocks noChangeAspect="1"/>
          </p:cNvPicPr>
          <p:nvPr>
            <p:custDataLst>
              <p:tags r:id="rId10"/>
            </p:custDataLst>
          </p:nvPr>
        </p:nvPicPr>
        <p:blipFill>
          <a:blip r:embed="rId11"/>
          <a:stretch>
            <a:fillRect/>
          </a:stretch>
        </p:blipFill>
        <p:spPr>
          <a:xfrm>
            <a:off x="7940040" y="1576070"/>
            <a:ext cx="3027045" cy="2265680"/>
          </a:xfrm>
          <a:prstGeom prst="rect">
            <a:avLst/>
          </a:prstGeom>
        </p:spPr>
      </p:pic>
      <p:sp>
        <p:nvSpPr>
          <p:cNvPr id="20" name="文本框 19"/>
          <p:cNvSpPr txBox="1"/>
          <p:nvPr/>
        </p:nvSpPr>
        <p:spPr>
          <a:xfrm>
            <a:off x="2058670" y="4229735"/>
            <a:ext cx="8848090" cy="1568450"/>
          </a:xfrm>
          <a:prstGeom prst="rect">
            <a:avLst/>
          </a:prstGeom>
          <a:noFill/>
        </p:spPr>
        <p:txBody>
          <a:bodyPr wrap="square" rtlCol="0">
            <a:spAutoFit/>
          </a:bodyPr>
          <a:p>
            <a:r>
              <a:rPr lang="zh-CN" altLang="en-US" sz="2000"/>
              <a:t>本项目</a:t>
            </a:r>
            <a:r>
              <a:rPr lang="zh-CN" altLang="en-US" sz="2400" b="1">
                <a:solidFill>
                  <a:srgbClr val="FF0000"/>
                </a:solidFill>
              </a:rPr>
              <a:t>已获得大学生创新创业国家级训练项目立项</a:t>
            </a:r>
            <a:r>
              <a:rPr lang="zh-CN" altLang="en-US" sz="2000"/>
              <a:t>。团队成员从工商管理专业扩充至新能源与环境工程、网络与新媒体、会计学等8个专业，</a:t>
            </a:r>
            <a:r>
              <a:rPr lang="zh-CN" altLang="en-US" sz="2400" b="1">
                <a:solidFill>
                  <a:srgbClr val="FF0000"/>
                </a:solidFill>
              </a:rPr>
              <a:t>整合各专业教育成果，将所学知识用于实践，成立科研团队，自主研发搭建互联网平台，规划商业模式和营销模式等。</a:t>
            </a:r>
            <a:endParaRPr lang="zh-CN" altLang="en-US" sz="24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p:cTn id="13"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xEl>
                                              <p:pRg st="0" end="0"/>
                                            </p:txEl>
                                          </p:spTgt>
                                        </p:tgtEl>
                                      </p:cBhvr>
                                    </p:animEffect>
                                  </p:childTnLst>
                                </p:cTn>
                              </p:par>
                            </p:childTnLst>
                          </p:cTn>
                        </p:par>
                        <p:par>
                          <p:cTn id="18" fill="hold">
                            <p:stCondLst>
                              <p:cond delay="649"/>
                            </p:stCondLst>
                            <p:childTnLst>
                              <p:par>
                                <p:cTn id="19" presetID="53" presetClass="entr" presetSubtype="16"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3b143093-ecee-4b78-ae7e-f75d048442c1}"/>
  <p:tag name="TABLE_ENDDRAG_ORIGIN_RECT" val="788*236"/>
  <p:tag name="TABLE_ENDDRAG_RECT" val="135*116*788*236"/>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TABLE_BEAUTIFY" val="smartTable{9ea223f8-3fdb-424c-b6c4-8404d329c5d7}"/>
</p:tagLst>
</file>

<file path=ppt/tags/tag67.xml><?xml version="1.0" encoding="utf-8"?>
<p:tagLst xmlns:p="http://schemas.openxmlformats.org/presentationml/2006/main">
  <p:tag name="KSO_WM_UNIT_TABLE_BEAUTIFY" val="smartTable{faade804-9e6a-485e-ba1d-f7f46471b596}"/>
</p:tagLst>
</file>

<file path=ppt/tags/tag68.xml><?xml version="1.0" encoding="utf-8"?>
<p:tagLst xmlns:p="http://schemas.openxmlformats.org/presentationml/2006/main">
  <p:tag name="KSO_WM_UNIT_TABLE_BEAUTIFY" val="smartTable{289a3b03-6d9e-455b-aa15-c1393ec65788}"/>
</p:tagLst>
</file>

<file path=ppt/tags/tag69.xml><?xml version="1.0" encoding="utf-8"?>
<p:tagLst xmlns:p="http://schemas.openxmlformats.org/presentationml/2006/main">
  <p:tag name="KSO_WM_UNIT_TABLE_BEAUTIFY" val="smartTable{ec04b4ef-4caf-4f4b-bddc-f297b780daaf}"/>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PP_MARK_KEY" val="a95649f1-3d61-4fd4-a04f-7c55ed86be96"/>
  <p:tag name="COMMONDATA" val="eyJoZGlkIjoiYjJjOTQxYzhjODMyMDAzZmE0MDJkMWFkNmJlNDkwYTU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4925</Words>
  <Application>WPS 演示</Application>
  <PresentationFormat>宽屏</PresentationFormat>
  <Paragraphs>546</Paragraphs>
  <Slides>26</Slides>
  <Notes>0</Notes>
  <HiddenSlides>0</HiddenSlides>
  <MMClips>1</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26</vt:i4>
      </vt:variant>
    </vt:vector>
  </HeadingPairs>
  <TitlesOfParts>
    <vt:vector size="58" baseType="lpstr">
      <vt:lpstr>Arial</vt:lpstr>
      <vt:lpstr>宋体</vt:lpstr>
      <vt:lpstr>Wingdings</vt:lpstr>
      <vt:lpstr>字魂文宋体</vt:lpstr>
      <vt:lpstr>仿宋</vt:lpstr>
      <vt:lpstr>字魂73号-江南手书</vt:lpstr>
      <vt:lpstr>Impact</vt:lpstr>
      <vt:lpstr>微软雅黑</vt:lpstr>
      <vt:lpstr>字魂经典雅黑</vt:lpstr>
      <vt:lpstr>Hero</vt:lpstr>
      <vt:lpstr>黑体</vt:lpstr>
      <vt:lpstr>阿里巴巴普惠体 M</vt:lpstr>
      <vt:lpstr>华文楷体</vt:lpstr>
      <vt:lpstr>Arial Unicode MS</vt:lpstr>
      <vt:lpstr>等线 Light</vt:lpstr>
      <vt:lpstr>等线</vt:lpstr>
      <vt:lpstr>Calibri</vt:lpstr>
      <vt:lpstr>Wingdings</vt:lpstr>
      <vt:lpstr>华文琥珀</vt:lpstr>
      <vt:lpstr>华文行楷</vt:lpstr>
      <vt:lpstr>Helvetica Neue</vt:lpstr>
      <vt:lpstr>Batang</vt:lpstr>
      <vt:lpstr>Yu Gothic UI</vt:lpstr>
      <vt:lpstr>Constantia</vt:lpstr>
      <vt:lpstr>楷体</vt:lpstr>
      <vt:lpstr>华文中宋</vt:lpstr>
      <vt:lpstr>华文细黑</vt:lpstr>
      <vt:lpstr>新宋体</vt:lpstr>
      <vt:lpstr>方正姚体</vt:lpstr>
      <vt:lpstr>方正舒体</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龚 家豪</dc:creator>
  <cp:lastModifiedBy>86159</cp:lastModifiedBy>
  <cp:revision>18</cp:revision>
  <dcterms:created xsi:type="dcterms:W3CDTF">2022-10-13T01:22:00Z</dcterms:created>
  <dcterms:modified xsi:type="dcterms:W3CDTF">2023-07-09T03:27:10Z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2052-11.1.0.12608</vt:lpwstr>
  </property>
  <property fmtid="{D5CDD505-2E9C-101B-9397-08002B2CF9AE}" pid="3" name="ICV">
    <vt:lpwstr>14F616BACBEE41FCAA8F196016C9A7DB</vt:lpwstr>
  </property>
</Properties>
</file>